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258" r:id="rId3"/>
    <p:sldId id="297" r:id="rId4"/>
    <p:sldId id="259" r:id="rId5"/>
    <p:sldId id="260" r:id="rId6"/>
    <p:sldId id="265" r:id="rId7"/>
    <p:sldId id="262" r:id="rId8"/>
    <p:sldId id="263" r:id="rId9"/>
    <p:sldId id="266" r:id="rId10"/>
    <p:sldId id="261" r:id="rId11"/>
    <p:sldId id="314" r:id="rId12"/>
    <p:sldId id="315" r:id="rId13"/>
    <p:sldId id="316" r:id="rId14"/>
    <p:sldId id="317" r:id="rId15"/>
    <p:sldId id="299" r:id="rId16"/>
    <p:sldId id="300" r:id="rId17"/>
    <p:sldId id="301" r:id="rId18"/>
    <p:sldId id="302" r:id="rId19"/>
    <p:sldId id="303" r:id="rId20"/>
    <p:sldId id="304" r:id="rId21"/>
    <p:sldId id="305" r:id="rId22"/>
    <p:sldId id="306" r:id="rId23"/>
    <p:sldId id="307" r:id="rId24"/>
    <p:sldId id="308" r:id="rId25"/>
    <p:sldId id="273" r:id="rId26"/>
    <p:sldId id="275" r:id="rId27"/>
    <p:sldId id="276" r:id="rId28"/>
    <p:sldId id="309" r:id="rId29"/>
    <p:sldId id="310" r:id="rId30"/>
    <p:sldId id="311" r:id="rId31"/>
    <p:sldId id="312" r:id="rId32"/>
    <p:sldId id="313" r:id="rId33"/>
    <p:sldId id="27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00FFFF"/>
    <a:srgbClr val="0000CC"/>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72222" autoAdjust="0"/>
  </p:normalViewPr>
  <p:slideViewPr>
    <p:cSldViewPr snapToGrid="0">
      <p:cViewPr varScale="1">
        <p:scale>
          <a:sx n="84" d="100"/>
          <a:sy n="84" d="100"/>
        </p:scale>
        <p:origin x="581" y="10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D2A0BC-A5BD-41EC-AA15-6AA3E02367DF}" type="doc">
      <dgm:prSet loTypeId="urn:microsoft.com/office/officeart/2005/8/layout/orgChart1" loCatId="hierarchy" qsTypeId="urn:microsoft.com/office/officeart/2005/8/quickstyle/simple1" qsCatId="simple" csTypeId="urn:microsoft.com/office/officeart/2005/8/colors/accent1_2" csCatId="accent1"/>
      <dgm:spPr/>
    </dgm:pt>
    <dgm:pt modelId="{E6D88DDD-EDBA-4CC8-8ECB-08E3E426C11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Islam</a:t>
          </a:r>
          <a:endParaRPr kumimoji="0" lang="en-US" altLang="en-US" b="1" i="0" u="none" strike="noStrike" cap="none" normalizeH="0" baseline="0" smtClean="0">
            <a:ln>
              <a:noFill/>
            </a:ln>
            <a:solidFill>
              <a:srgbClr val="000066"/>
            </a:solidFill>
            <a:effectLst/>
          </a:endParaRPr>
        </a:p>
      </dgm:t>
    </dgm:pt>
    <dgm:pt modelId="{DEC3584D-BBDE-4697-B99C-038C0E591A7A}" type="parTrans" cxnId="{416350D8-9BBC-4956-8F7F-6229A1B87417}">
      <dgm:prSet/>
      <dgm:spPr/>
    </dgm:pt>
    <dgm:pt modelId="{3102BDE4-F805-4721-ACCC-30C475E12B2B}" type="sibTrans" cxnId="{416350D8-9BBC-4956-8F7F-6229A1B87417}">
      <dgm:prSet/>
      <dgm:spPr/>
    </dgm:pt>
    <dgm:pt modelId="{DA02DE85-B5B6-4041-BB10-02A7546CBA8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Aqidah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(Faith &amp; Belief)</a:t>
          </a:r>
          <a:endParaRPr kumimoji="0" lang="en-US" altLang="en-US" b="1" i="0" u="none" strike="noStrike" cap="none" normalizeH="0" baseline="0" smtClean="0">
            <a:ln>
              <a:noFill/>
            </a:ln>
            <a:solidFill>
              <a:srgbClr val="000066"/>
            </a:solidFill>
            <a:effectLst/>
          </a:endParaRPr>
        </a:p>
      </dgm:t>
    </dgm:pt>
    <dgm:pt modelId="{CF0746DC-5C21-4D8C-A6C6-0627E424A692}" type="parTrans" cxnId="{4D58FCCB-A1BB-4CF1-8504-4EE39375F8BF}">
      <dgm:prSet/>
      <dgm:spPr/>
    </dgm:pt>
    <dgm:pt modelId="{5E3D7EB2-850B-4F7B-A0BF-D35D540B6DC6}" type="sibTrans" cxnId="{4D58FCCB-A1BB-4CF1-8504-4EE39375F8BF}">
      <dgm:prSet/>
      <dgm:spPr/>
    </dgm:pt>
    <dgm:pt modelId="{20BA8DB2-A8D6-4F6E-A26E-557DA50FE35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Shariah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(Practices &amp; Activities)</a:t>
          </a:r>
          <a:endParaRPr kumimoji="0" lang="en-US" altLang="en-US" b="1" i="0" u="none" strike="noStrike" cap="none" normalizeH="0" baseline="0" smtClean="0">
            <a:ln>
              <a:noFill/>
            </a:ln>
            <a:solidFill>
              <a:srgbClr val="000066"/>
            </a:solidFill>
            <a:effectLst/>
          </a:endParaRPr>
        </a:p>
      </dgm:t>
    </dgm:pt>
    <dgm:pt modelId="{B4127D46-D868-4350-A9C4-B13770399D83}" type="parTrans" cxnId="{ED0CF2DB-BD72-4CDC-AD16-C61933F8D6A2}">
      <dgm:prSet/>
      <dgm:spPr/>
    </dgm:pt>
    <dgm:pt modelId="{8A2FB514-CB09-4A8B-847D-30F0D75A2D23}" type="sibTrans" cxnId="{ED0CF2DB-BD72-4CDC-AD16-C61933F8D6A2}">
      <dgm:prSet/>
      <dgm:spPr/>
    </dgm:pt>
    <dgm:pt modelId="{56CEA693-073F-41B3-B3CE-98FB43F131B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IBADAT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(Man to God Worship)</a:t>
          </a:r>
          <a:endParaRPr kumimoji="0" lang="en-US" altLang="en-US" b="1" i="0" u="none" strike="noStrike" cap="none" normalizeH="0" baseline="0" smtClean="0">
            <a:ln>
              <a:noFill/>
            </a:ln>
            <a:solidFill>
              <a:srgbClr val="000066"/>
            </a:solidFill>
            <a:effectLst/>
          </a:endParaRPr>
        </a:p>
      </dgm:t>
    </dgm:pt>
    <dgm:pt modelId="{832F3ED0-1BFA-4B86-8ABE-CB2462E10AEF}" type="parTrans" cxnId="{FC266148-89D1-4A5F-9CCF-F0775CFC6726}">
      <dgm:prSet/>
      <dgm:spPr/>
    </dgm:pt>
    <dgm:pt modelId="{073FC393-A005-47B6-BDED-0B488DDE95EA}" type="sibTrans" cxnId="{FC266148-89D1-4A5F-9CCF-F0775CFC6726}">
      <dgm:prSet/>
      <dgm:spPr/>
    </dgm:pt>
    <dgm:pt modelId="{D5E30D94-8282-462B-B5F3-0FACEAC0F26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Muamalat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(Man to Man Activities)</a:t>
          </a:r>
          <a:endParaRPr kumimoji="0" lang="en-US" altLang="en-US" b="1" i="0" u="none" strike="noStrike" cap="none" normalizeH="0" baseline="0" smtClean="0">
            <a:ln>
              <a:noFill/>
            </a:ln>
            <a:solidFill>
              <a:srgbClr val="000066"/>
            </a:solidFill>
            <a:effectLst/>
          </a:endParaRPr>
        </a:p>
      </dgm:t>
    </dgm:pt>
    <dgm:pt modelId="{E05398F5-4159-40AA-B6F9-4A7B48E553FF}" type="parTrans" cxnId="{DB744923-2402-43F0-84D9-EEE61FF6149A}">
      <dgm:prSet/>
      <dgm:spPr/>
    </dgm:pt>
    <dgm:pt modelId="{0A7FD89B-0A84-4FE6-8313-7C6B5A9882D7}" type="sibTrans" cxnId="{DB744923-2402-43F0-84D9-EEE61FF6149A}">
      <dgm:prSet/>
      <dgm:spPr/>
    </dgm:pt>
    <dgm:pt modelId="{8D2496DF-841B-4349-B67A-B481D62AF8A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Political Activities</a:t>
          </a:r>
          <a:endParaRPr kumimoji="0" lang="en-US" altLang="en-US" b="1" i="0" u="none" strike="noStrike" cap="none" normalizeH="0" baseline="0" smtClean="0">
            <a:ln>
              <a:noFill/>
            </a:ln>
            <a:solidFill>
              <a:srgbClr val="000066"/>
            </a:solidFill>
            <a:effectLst/>
          </a:endParaRPr>
        </a:p>
      </dgm:t>
    </dgm:pt>
    <dgm:pt modelId="{F95602CF-EBD8-4670-8876-6BE061C483A0}" type="parTrans" cxnId="{282014F3-56CF-445E-BCB0-4A1FA5536D52}">
      <dgm:prSet/>
      <dgm:spPr/>
    </dgm:pt>
    <dgm:pt modelId="{3CA971A4-DA9B-4DCD-A0D7-400B65EA47D2}" type="sibTrans" cxnId="{282014F3-56CF-445E-BCB0-4A1FA5536D52}">
      <dgm:prSet/>
      <dgm:spPr/>
    </dgm:pt>
    <dgm:pt modelId="{5B4B732B-9EDC-4B54-8B9F-27DAD7DC594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Economic Activities</a:t>
          </a:r>
          <a:endParaRPr kumimoji="0" lang="en-US" altLang="en-US" b="1" i="0" u="none" strike="noStrike" cap="none" normalizeH="0" baseline="0" smtClean="0">
            <a:ln>
              <a:noFill/>
            </a:ln>
            <a:solidFill>
              <a:srgbClr val="000066"/>
            </a:solidFill>
            <a:effectLst/>
          </a:endParaRPr>
        </a:p>
      </dgm:t>
    </dgm:pt>
    <dgm:pt modelId="{FFC033E8-D3CA-4A33-9B65-BBD46FCB0F3A}" type="parTrans" cxnId="{AC3BEAD4-18F5-4DF0-8D3C-EAC4DB3C66FC}">
      <dgm:prSet/>
      <dgm:spPr/>
    </dgm:pt>
    <dgm:pt modelId="{AA041590-F8F8-4D32-9FFA-EC417CF2B443}" type="sibTrans" cxnId="{AC3BEAD4-18F5-4DF0-8D3C-EAC4DB3C66FC}">
      <dgm:prSet/>
      <dgm:spPr/>
    </dgm:pt>
    <dgm:pt modelId="{E04C17D2-C25E-4C7C-99A1-8E5769B29BF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Banking &amp; Financial Activities</a:t>
          </a:r>
          <a:endParaRPr kumimoji="0" lang="en-US" altLang="en-US" b="1" i="0" u="none" strike="noStrike" cap="none" normalizeH="0" baseline="0" smtClean="0">
            <a:ln>
              <a:noFill/>
            </a:ln>
            <a:solidFill>
              <a:srgbClr val="000066"/>
            </a:solidFill>
            <a:effectLst/>
          </a:endParaRPr>
        </a:p>
      </dgm:t>
    </dgm:pt>
    <dgm:pt modelId="{B458BF14-3100-4A62-83C6-F5F74E64FF7E}" type="parTrans" cxnId="{2B825B2C-3C53-4301-87CA-C595038F5F46}">
      <dgm:prSet/>
      <dgm:spPr/>
    </dgm:pt>
    <dgm:pt modelId="{01B9361E-FC9F-4855-995F-73CFDC11A577}" type="sibTrans" cxnId="{2B825B2C-3C53-4301-87CA-C595038F5F46}">
      <dgm:prSet/>
      <dgm:spPr/>
    </dgm:pt>
    <dgm:pt modelId="{F8B4C145-DB42-440B-B0E7-A216E1C36A5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Social Activities</a:t>
          </a:r>
          <a:endParaRPr kumimoji="0" lang="en-US" altLang="en-US" b="1" i="0" u="none" strike="noStrike" cap="none" normalizeH="0" baseline="0" smtClean="0">
            <a:ln>
              <a:noFill/>
            </a:ln>
            <a:solidFill>
              <a:srgbClr val="000066"/>
            </a:solidFill>
            <a:effectLst/>
          </a:endParaRPr>
        </a:p>
      </dgm:t>
    </dgm:pt>
    <dgm:pt modelId="{6972F027-0410-4C0A-8F4C-D742B8334D50}" type="parTrans" cxnId="{0B144A4B-AE95-4CCB-9DB5-D08B8C3F0353}">
      <dgm:prSet/>
      <dgm:spPr/>
    </dgm:pt>
    <dgm:pt modelId="{29CEC8FF-4EDA-4798-87E0-560C375F03F9}" type="sibTrans" cxnId="{0B144A4B-AE95-4CCB-9DB5-D08B8C3F0353}">
      <dgm:prSet/>
      <dgm:spPr/>
    </dgm:pt>
    <dgm:pt modelId="{03E55C5B-67AD-4887-8E6E-C2C442D8A63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Akhlaq</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66"/>
              </a:solidFill>
              <a:effectLst/>
            </a:rPr>
            <a:t>(Morality &amp; Ethics)</a:t>
          </a:r>
          <a:endParaRPr kumimoji="0" lang="en-US" altLang="en-US" b="1" i="0" u="none" strike="noStrike" cap="none" normalizeH="0" baseline="0" smtClean="0">
            <a:ln>
              <a:noFill/>
            </a:ln>
            <a:solidFill>
              <a:srgbClr val="000066"/>
            </a:solidFill>
            <a:effectLst/>
          </a:endParaRPr>
        </a:p>
      </dgm:t>
    </dgm:pt>
    <dgm:pt modelId="{680505EA-802A-43DC-93CE-5257529E3D24}" type="parTrans" cxnId="{BD26A925-9F3B-4584-9048-F487FC601098}">
      <dgm:prSet/>
      <dgm:spPr/>
    </dgm:pt>
    <dgm:pt modelId="{ABD6FDD6-B6A7-4ECA-BC08-8A095B2C31F7}" type="sibTrans" cxnId="{BD26A925-9F3B-4584-9048-F487FC601098}">
      <dgm:prSet/>
      <dgm:spPr/>
    </dgm:pt>
    <dgm:pt modelId="{F60A37FE-A3F3-4C6C-93F5-138DB87C0467}" type="pres">
      <dgm:prSet presAssocID="{02D2A0BC-A5BD-41EC-AA15-6AA3E02367DF}" presName="hierChild1" presStyleCnt="0">
        <dgm:presLayoutVars>
          <dgm:orgChart val="1"/>
          <dgm:chPref val="1"/>
          <dgm:dir/>
          <dgm:animOne val="branch"/>
          <dgm:animLvl val="lvl"/>
          <dgm:resizeHandles/>
        </dgm:presLayoutVars>
      </dgm:prSet>
      <dgm:spPr/>
    </dgm:pt>
    <dgm:pt modelId="{EBE3DF2A-37E2-4C6F-B45A-41E7903971C3}" type="pres">
      <dgm:prSet presAssocID="{E6D88DDD-EDBA-4CC8-8ECB-08E3E426C11A}" presName="hierRoot1" presStyleCnt="0">
        <dgm:presLayoutVars>
          <dgm:hierBranch/>
        </dgm:presLayoutVars>
      </dgm:prSet>
      <dgm:spPr/>
    </dgm:pt>
    <dgm:pt modelId="{4D25F537-31B0-4932-95E0-1C02BF888716}" type="pres">
      <dgm:prSet presAssocID="{E6D88DDD-EDBA-4CC8-8ECB-08E3E426C11A}" presName="rootComposite1" presStyleCnt="0"/>
      <dgm:spPr/>
    </dgm:pt>
    <dgm:pt modelId="{559C39F5-18AC-4EE5-BE07-9B434423FBCD}" type="pres">
      <dgm:prSet presAssocID="{E6D88DDD-EDBA-4CC8-8ECB-08E3E426C11A}" presName="rootText1" presStyleLbl="node0" presStyleIdx="0" presStyleCnt="1">
        <dgm:presLayoutVars>
          <dgm:chPref val="3"/>
        </dgm:presLayoutVars>
      </dgm:prSet>
      <dgm:spPr/>
    </dgm:pt>
    <dgm:pt modelId="{9ECC94F3-25BD-408D-B48C-37A6E2036168}" type="pres">
      <dgm:prSet presAssocID="{E6D88DDD-EDBA-4CC8-8ECB-08E3E426C11A}" presName="rootConnector1" presStyleLbl="node1" presStyleIdx="0" presStyleCnt="0"/>
      <dgm:spPr/>
    </dgm:pt>
    <dgm:pt modelId="{B9EFA999-1720-4628-9FF7-C5435B643028}" type="pres">
      <dgm:prSet presAssocID="{E6D88DDD-EDBA-4CC8-8ECB-08E3E426C11A}" presName="hierChild2" presStyleCnt="0"/>
      <dgm:spPr/>
    </dgm:pt>
    <dgm:pt modelId="{9C109E7D-565A-442F-BE32-A18FC4E6377E}" type="pres">
      <dgm:prSet presAssocID="{CF0746DC-5C21-4D8C-A6C6-0627E424A692}" presName="Name35" presStyleLbl="parChTrans1D2" presStyleIdx="0" presStyleCnt="3"/>
      <dgm:spPr/>
    </dgm:pt>
    <dgm:pt modelId="{0DE29252-D29E-4D1A-BD77-BDDC1BF4887A}" type="pres">
      <dgm:prSet presAssocID="{DA02DE85-B5B6-4041-BB10-02A7546CBA84}" presName="hierRoot2" presStyleCnt="0">
        <dgm:presLayoutVars>
          <dgm:hierBranch/>
        </dgm:presLayoutVars>
      </dgm:prSet>
      <dgm:spPr/>
    </dgm:pt>
    <dgm:pt modelId="{C0C57DBF-F9BA-4CF2-AD55-954835C31A72}" type="pres">
      <dgm:prSet presAssocID="{DA02DE85-B5B6-4041-BB10-02A7546CBA84}" presName="rootComposite" presStyleCnt="0"/>
      <dgm:spPr/>
    </dgm:pt>
    <dgm:pt modelId="{8AFE6B13-4B41-453F-BEFC-A562332AC23F}" type="pres">
      <dgm:prSet presAssocID="{DA02DE85-B5B6-4041-BB10-02A7546CBA84}" presName="rootText" presStyleLbl="node2" presStyleIdx="0" presStyleCnt="3">
        <dgm:presLayoutVars>
          <dgm:chPref val="3"/>
        </dgm:presLayoutVars>
      </dgm:prSet>
      <dgm:spPr/>
    </dgm:pt>
    <dgm:pt modelId="{E499D1F8-7208-41B7-B104-0E4283FC34CE}" type="pres">
      <dgm:prSet presAssocID="{DA02DE85-B5B6-4041-BB10-02A7546CBA84}" presName="rootConnector" presStyleLbl="node2" presStyleIdx="0" presStyleCnt="3"/>
      <dgm:spPr/>
    </dgm:pt>
    <dgm:pt modelId="{319F0F31-25D8-4060-AD46-1F467CB54DAC}" type="pres">
      <dgm:prSet presAssocID="{DA02DE85-B5B6-4041-BB10-02A7546CBA84}" presName="hierChild4" presStyleCnt="0"/>
      <dgm:spPr/>
    </dgm:pt>
    <dgm:pt modelId="{40A07006-948D-4510-98B8-B78769F5C7F9}" type="pres">
      <dgm:prSet presAssocID="{DA02DE85-B5B6-4041-BB10-02A7546CBA84}" presName="hierChild5" presStyleCnt="0"/>
      <dgm:spPr/>
    </dgm:pt>
    <dgm:pt modelId="{580EE88F-911E-46CD-982A-6F90FBB9D6BF}" type="pres">
      <dgm:prSet presAssocID="{B4127D46-D868-4350-A9C4-B13770399D83}" presName="Name35" presStyleLbl="parChTrans1D2" presStyleIdx="1" presStyleCnt="3"/>
      <dgm:spPr/>
    </dgm:pt>
    <dgm:pt modelId="{8AFA5AE6-09E0-4EFA-BD3F-5AA46DBB2E55}" type="pres">
      <dgm:prSet presAssocID="{20BA8DB2-A8D6-4F6E-A26E-557DA50FE359}" presName="hierRoot2" presStyleCnt="0">
        <dgm:presLayoutVars>
          <dgm:hierBranch/>
        </dgm:presLayoutVars>
      </dgm:prSet>
      <dgm:spPr/>
    </dgm:pt>
    <dgm:pt modelId="{0CB314C5-8EE3-45DF-BD91-8E2D5B9B11A2}" type="pres">
      <dgm:prSet presAssocID="{20BA8DB2-A8D6-4F6E-A26E-557DA50FE359}" presName="rootComposite" presStyleCnt="0"/>
      <dgm:spPr/>
    </dgm:pt>
    <dgm:pt modelId="{3CC5A60F-099E-4BF3-95C9-993762063FC1}" type="pres">
      <dgm:prSet presAssocID="{20BA8DB2-A8D6-4F6E-A26E-557DA50FE359}" presName="rootText" presStyleLbl="node2" presStyleIdx="1" presStyleCnt="3">
        <dgm:presLayoutVars>
          <dgm:chPref val="3"/>
        </dgm:presLayoutVars>
      </dgm:prSet>
      <dgm:spPr/>
    </dgm:pt>
    <dgm:pt modelId="{B3DB2815-F546-4E12-AE25-B65E9AA7435D}" type="pres">
      <dgm:prSet presAssocID="{20BA8DB2-A8D6-4F6E-A26E-557DA50FE359}" presName="rootConnector" presStyleLbl="node2" presStyleIdx="1" presStyleCnt="3"/>
      <dgm:spPr/>
    </dgm:pt>
    <dgm:pt modelId="{08582F1C-4556-4618-B12C-D610D09A023C}" type="pres">
      <dgm:prSet presAssocID="{20BA8DB2-A8D6-4F6E-A26E-557DA50FE359}" presName="hierChild4" presStyleCnt="0"/>
      <dgm:spPr/>
    </dgm:pt>
    <dgm:pt modelId="{8C2CA513-85F6-45CA-B2BD-B7855E010E3D}" type="pres">
      <dgm:prSet presAssocID="{832F3ED0-1BFA-4B86-8ABE-CB2462E10AEF}" presName="Name35" presStyleLbl="parChTrans1D3" presStyleIdx="0" presStyleCnt="2"/>
      <dgm:spPr/>
    </dgm:pt>
    <dgm:pt modelId="{46CD84B4-28E4-4EE7-ABF7-005CE2CD962B}" type="pres">
      <dgm:prSet presAssocID="{56CEA693-073F-41B3-B3CE-98FB43F131BA}" presName="hierRoot2" presStyleCnt="0">
        <dgm:presLayoutVars>
          <dgm:hierBranch val="r"/>
        </dgm:presLayoutVars>
      </dgm:prSet>
      <dgm:spPr/>
    </dgm:pt>
    <dgm:pt modelId="{756AFB53-6053-4623-BC90-A938662DD7F4}" type="pres">
      <dgm:prSet presAssocID="{56CEA693-073F-41B3-B3CE-98FB43F131BA}" presName="rootComposite" presStyleCnt="0"/>
      <dgm:spPr/>
    </dgm:pt>
    <dgm:pt modelId="{26AAFD8D-7F56-4F98-9FC8-38841BEE1477}" type="pres">
      <dgm:prSet presAssocID="{56CEA693-073F-41B3-B3CE-98FB43F131BA}" presName="rootText" presStyleLbl="node3" presStyleIdx="0" presStyleCnt="2">
        <dgm:presLayoutVars>
          <dgm:chPref val="3"/>
        </dgm:presLayoutVars>
      </dgm:prSet>
      <dgm:spPr/>
    </dgm:pt>
    <dgm:pt modelId="{EEAAF78B-5EF7-4203-822F-0C5F7D68BF7B}" type="pres">
      <dgm:prSet presAssocID="{56CEA693-073F-41B3-B3CE-98FB43F131BA}" presName="rootConnector" presStyleLbl="node3" presStyleIdx="0" presStyleCnt="2"/>
      <dgm:spPr/>
    </dgm:pt>
    <dgm:pt modelId="{4868D3FC-543C-49D5-BDC9-772129D5032D}" type="pres">
      <dgm:prSet presAssocID="{56CEA693-073F-41B3-B3CE-98FB43F131BA}" presName="hierChild4" presStyleCnt="0"/>
      <dgm:spPr/>
    </dgm:pt>
    <dgm:pt modelId="{0AF2FAAF-AE75-4F27-82FD-6D609455E880}" type="pres">
      <dgm:prSet presAssocID="{56CEA693-073F-41B3-B3CE-98FB43F131BA}" presName="hierChild5" presStyleCnt="0"/>
      <dgm:spPr/>
    </dgm:pt>
    <dgm:pt modelId="{AAEB15BF-A586-4E5C-B245-B122E292FDB2}" type="pres">
      <dgm:prSet presAssocID="{E05398F5-4159-40AA-B6F9-4A7B48E553FF}" presName="Name35" presStyleLbl="parChTrans1D3" presStyleIdx="1" presStyleCnt="2"/>
      <dgm:spPr/>
    </dgm:pt>
    <dgm:pt modelId="{4E3CF51E-AB5F-44A5-B8D8-1ADFF32CDBA0}" type="pres">
      <dgm:prSet presAssocID="{D5E30D94-8282-462B-B5F3-0FACEAC0F262}" presName="hierRoot2" presStyleCnt="0">
        <dgm:presLayoutVars>
          <dgm:hierBranch/>
        </dgm:presLayoutVars>
      </dgm:prSet>
      <dgm:spPr/>
    </dgm:pt>
    <dgm:pt modelId="{B5CECEDD-DFAD-4B89-8110-6770AA95F239}" type="pres">
      <dgm:prSet presAssocID="{D5E30D94-8282-462B-B5F3-0FACEAC0F262}" presName="rootComposite" presStyleCnt="0"/>
      <dgm:spPr/>
    </dgm:pt>
    <dgm:pt modelId="{A522816B-58CC-4505-93B5-45E3380D3536}" type="pres">
      <dgm:prSet presAssocID="{D5E30D94-8282-462B-B5F3-0FACEAC0F262}" presName="rootText" presStyleLbl="node3" presStyleIdx="1" presStyleCnt="2">
        <dgm:presLayoutVars>
          <dgm:chPref val="3"/>
        </dgm:presLayoutVars>
      </dgm:prSet>
      <dgm:spPr/>
    </dgm:pt>
    <dgm:pt modelId="{102F9A3B-7CB2-4411-8C2F-ED1D7D4F2E7F}" type="pres">
      <dgm:prSet presAssocID="{D5E30D94-8282-462B-B5F3-0FACEAC0F262}" presName="rootConnector" presStyleLbl="node3" presStyleIdx="1" presStyleCnt="2"/>
      <dgm:spPr/>
    </dgm:pt>
    <dgm:pt modelId="{8E7667A1-E530-4BDB-9EF8-74088BAD3CEB}" type="pres">
      <dgm:prSet presAssocID="{D5E30D94-8282-462B-B5F3-0FACEAC0F262}" presName="hierChild4" presStyleCnt="0"/>
      <dgm:spPr/>
    </dgm:pt>
    <dgm:pt modelId="{90DD49DC-5890-4B2B-B9A1-49DB8FBA6603}" type="pres">
      <dgm:prSet presAssocID="{F95602CF-EBD8-4670-8876-6BE061C483A0}" presName="Name35" presStyleLbl="parChTrans1D4" presStyleIdx="0" presStyleCnt="4"/>
      <dgm:spPr/>
    </dgm:pt>
    <dgm:pt modelId="{98206F6B-56FD-4BE8-8AF7-47DE1C0AAB00}" type="pres">
      <dgm:prSet presAssocID="{8D2496DF-841B-4349-B67A-B481D62AF8A3}" presName="hierRoot2" presStyleCnt="0">
        <dgm:presLayoutVars>
          <dgm:hierBranch val="r"/>
        </dgm:presLayoutVars>
      </dgm:prSet>
      <dgm:spPr/>
    </dgm:pt>
    <dgm:pt modelId="{AB8421B2-D8CA-4E83-B2E7-69EBF26FD090}" type="pres">
      <dgm:prSet presAssocID="{8D2496DF-841B-4349-B67A-B481D62AF8A3}" presName="rootComposite" presStyleCnt="0"/>
      <dgm:spPr/>
    </dgm:pt>
    <dgm:pt modelId="{A9CB09CD-CBE4-4BC3-BBFF-27C949A78698}" type="pres">
      <dgm:prSet presAssocID="{8D2496DF-841B-4349-B67A-B481D62AF8A3}" presName="rootText" presStyleLbl="node4" presStyleIdx="0" presStyleCnt="4">
        <dgm:presLayoutVars>
          <dgm:chPref val="3"/>
        </dgm:presLayoutVars>
      </dgm:prSet>
      <dgm:spPr/>
    </dgm:pt>
    <dgm:pt modelId="{9467F230-FC2C-4AD4-8E9A-382C488464F5}" type="pres">
      <dgm:prSet presAssocID="{8D2496DF-841B-4349-B67A-B481D62AF8A3}" presName="rootConnector" presStyleLbl="node4" presStyleIdx="0" presStyleCnt="4"/>
      <dgm:spPr/>
    </dgm:pt>
    <dgm:pt modelId="{646651DA-D74E-4B17-8731-DC8BBB8863D8}" type="pres">
      <dgm:prSet presAssocID="{8D2496DF-841B-4349-B67A-B481D62AF8A3}" presName="hierChild4" presStyleCnt="0"/>
      <dgm:spPr/>
    </dgm:pt>
    <dgm:pt modelId="{EA129D0D-649A-453F-B5E8-CC97D4521CF7}" type="pres">
      <dgm:prSet presAssocID="{8D2496DF-841B-4349-B67A-B481D62AF8A3}" presName="hierChild5" presStyleCnt="0"/>
      <dgm:spPr/>
    </dgm:pt>
    <dgm:pt modelId="{AF0390C7-E67D-47E9-BF33-4FAA1251A91E}" type="pres">
      <dgm:prSet presAssocID="{FFC033E8-D3CA-4A33-9B65-BBD46FCB0F3A}" presName="Name35" presStyleLbl="parChTrans1D4" presStyleIdx="1" presStyleCnt="4"/>
      <dgm:spPr/>
    </dgm:pt>
    <dgm:pt modelId="{2AA247E2-F500-4431-BA66-C3350DFD06DA}" type="pres">
      <dgm:prSet presAssocID="{5B4B732B-9EDC-4B54-8B9F-27DAD7DC5948}" presName="hierRoot2" presStyleCnt="0">
        <dgm:presLayoutVars>
          <dgm:hierBranch/>
        </dgm:presLayoutVars>
      </dgm:prSet>
      <dgm:spPr/>
    </dgm:pt>
    <dgm:pt modelId="{38F4717C-A422-4CC6-B7B6-624ED8E7FFC8}" type="pres">
      <dgm:prSet presAssocID="{5B4B732B-9EDC-4B54-8B9F-27DAD7DC5948}" presName="rootComposite" presStyleCnt="0"/>
      <dgm:spPr/>
    </dgm:pt>
    <dgm:pt modelId="{270A2DD2-DB4F-4CFE-AFB2-2153C3FC8DDA}" type="pres">
      <dgm:prSet presAssocID="{5B4B732B-9EDC-4B54-8B9F-27DAD7DC5948}" presName="rootText" presStyleLbl="node4" presStyleIdx="1" presStyleCnt="4">
        <dgm:presLayoutVars>
          <dgm:chPref val="3"/>
        </dgm:presLayoutVars>
      </dgm:prSet>
      <dgm:spPr/>
    </dgm:pt>
    <dgm:pt modelId="{F54DFC98-B1D1-40FC-B70A-D1CFADEA3938}" type="pres">
      <dgm:prSet presAssocID="{5B4B732B-9EDC-4B54-8B9F-27DAD7DC5948}" presName="rootConnector" presStyleLbl="node4" presStyleIdx="1" presStyleCnt="4"/>
      <dgm:spPr/>
    </dgm:pt>
    <dgm:pt modelId="{662C538F-92E9-4F14-A72C-DF4E1593F170}" type="pres">
      <dgm:prSet presAssocID="{5B4B732B-9EDC-4B54-8B9F-27DAD7DC5948}" presName="hierChild4" presStyleCnt="0"/>
      <dgm:spPr/>
    </dgm:pt>
    <dgm:pt modelId="{4F47C6EA-EB23-416C-8203-E21CA7417745}" type="pres">
      <dgm:prSet presAssocID="{B458BF14-3100-4A62-83C6-F5F74E64FF7E}" presName="Name35" presStyleLbl="parChTrans1D4" presStyleIdx="2" presStyleCnt="4"/>
      <dgm:spPr/>
    </dgm:pt>
    <dgm:pt modelId="{0AE9CC04-A54E-416A-A45E-C186F29103DE}" type="pres">
      <dgm:prSet presAssocID="{E04C17D2-C25E-4C7C-99A1-8E5769B29BFC}" presName="hierRoot2" presStyleCnt="0">
        <dgm:presLayoutVars>
          <dgm:hierBranch val="r"/>
        </dgm:presLayoutVars>
      </dgm:prSet>
      <dgm:spPr/>
    </dgm:pt>
    <dgm:pt modelId="{601434FE-ABA3-43A9-B54F-646695457E20}" type="pres">
      <dgm:prSet presAssocID="{E04C17D2-C25E-4C7C-99A1-8E5769B29BFC}" presName="rootComposite" presStyleCnt="0"/>
      <dgm:spPr/>
    </dgm:pt>
    <dgm:pt modelId="{D6FF2BD2-B9BB-4AA6-840F-69D995091057}" type="pres">
      <dgm:prSet presAssocID="{E04C17D2-C25E-4C7C-99A1-8E5769B29BFC}" presName="rootText" presStyleLbl="node4" presStyleIdx="2" presStyleCnt="4">
        <dgm:presLayoutVars>
          <dgm:chPref val="3"/>
        </dgm:presLayoutVars>
      </dgm:prSet>
      <dgm:spPr/>
    </dgm:pt>
    <dgm:pt modelId="{006D4407-5ACF-4C86-88F7-CDC2DF2C936A}" type="pres">
      <dgm:prSet presAssocID="{E04C17D2-C25E-4C7C-99A1-8E5769B29BFC}" presName="rootConnector" presStyleLbl="node4" presStyleIdx="2" presStyleCnt="4"/>
      <dgm:spPr/>
    </dgm:pt>
    <dgm:pt modelId="{3CBCCB50-92AD-4E96-BE68-250FD49DF3CB}" type="pres">
      <dgm:prSet presAssocID="{E04C17D2-C25E-4C7C-99A1-8E5769B29BFC}" presName="hierChild4" presStyleCnt="0"/>
      <dgm:spPr/>
    </dgm:pt>
    <dgm:pt modelId="{A2C77509-1E49-4687-8FBE-5A46B13A0F7D}" type="pres">
      <dgm:prSet presAssocID="{E04C17D2-C25E-4C7C-99A1-8E5769B29BFC}" presName="hierChild5" presStyleCnt="0"/>
      <dgm:spPr/>
    </dgm:pt>
    <dgm:pt modelId="{140ED98D-9E6C-473D-982D-F362D0FFD69B}" type="pres">
      <dgm:prSet presAssocID="{5B4B732B-9EDC-4B54-8B9F-27DAD7DC5948}" presName="hierChild5" presStyleCnt="0"/>
      <dgm:spPr/>
    </dgm:pt>
    <dgm:pt modelId="{237D4870-77DF-413B-B936-388318C875BC}" type="pres">
      <dgm:prSet presAssocID="{6972F027-0410-4C0A-8F4C-D742B8334D50}" presName="Name35" presStyleLbl="parChTrans1D4" presStyleIdx="3" presStyleCnt="4"/>
      <dgm:spPr/>
    </dgm:pt>
    <dgm:pt modelId="{17105978-C67D-4B94-9A7A-9D4E2B18A3F6}" type="pres">
      <dgm:prSet presAssocID="{F8B4C145-DB42-440B-B0E7-A216E1C36A50}" presName="hierRoot2" presStyleCnt="0">
        <dgm:presLayoutVars>
          <dgm:hierBranch val="r"/>
        </dgm:presLayoutVars>
      </dgm:prSet>
      <dgm:spPr/>
    </dgm:pt>
    <dgm:pt modelId="{5D06A956-AEB1-433A-9EB7-D6823366E2F9}" type="pres">
      <dgm:prSet presAssocID="{F8B4C145-DB42-440B-B0E7-A216E1C36A50}" presName="rootComposite" presStyleCnt="0"/>
      <dgm:spPr/>
    </dgm:pt>
    <dgm:pt modelId="{CBE8AD0C-2F7E-4BC8-9826-B78B33B86A71}" type="pres">
      <dgm:prSet presAssocID="{F8B4C145-DB42-440B-B0E7-A216E1C36A50}" presName="rootText" presStyleLbl="node4" presStyleIdx="3" presStyleCnt="4">
        <dgm:presLayoutVars>
          <dgm:chPref val="3"/>
        </dgm:presLayoutVars>
      </dgm:prSet>
      <dgm:spPr/>
    </dgm:pt>
    <dgm:pt modelId="{7BA035BD-2E22-40D9-BBA5-0C11B15E49AA}" type="pres">
      <dgm:prSet presAssocID="{F8B4C145-DB42-440B-B0E7-A216E1C36A50}" presName="rootConnector" presStyleLbl="node4" presStyleIdx="3" presStyleCnt="4"/>
      <dgm:spPr/>
    </dgm:pt>
    <dgm:pt modelId="{25ACEB36-CEFA-45D0-B39F-7033A66BA697}" type="pres">
      <dgm:prSet presAssocID="{F8B4C145-DB42-440B-B0E7-A216E1C36A50}" presName="hierChild4" presStyleCnt="0"/>
      <dgm:spPr/>
    </dgm:pt>
    <dgm:pt modelId="{12FB8032-3E3F-4CB3-9929-251D463868FB}" type="pres">
      <dgm:prSet presAssocID="{F8B4C145-DB42-440B-B0E7-A216E1C36A50}" presName="hierChild5" presStyleCnt="0"/>
      <dgm:spPr/>
    </dgm:pt>
    <dgm:pt modelId="{A5614B04-30F7-4D72-A5ED-69D12DD84A3B}" type="pres">
      <dgm:prSet presAssocID="{D5E30D94-8282-462B-B5F3-0FACEAC0F262}" presName="hierChild5" presStyleCnt="0"/>
      <dgm:spPr/>
    </dgm:pt>
    <dgm:pt modelId="{3B695B94-D4CA-4688-A198-F68A0B22A53F}" type="pres">
      <dgm:prSet presAssocID="{20BA8DB2-A8D6-4F6E-A26E-557DA50FE359}" presName="hierChild5" presStyleCnt="0"/>
      <dgm:spPr/>
    </dgm:pt>
    <dgm:pt modelId="{9C9F27E5-2AA2-46D9-8DA6-5CBB7415AF36}" type="pres">
      <dgm:prSet presAssocID="{680505EA-802A-43DC-93CE-5257529E3D24}" presName="Name35" presStyleLbl="parChTrans1D2" presStyleIdx="2" presStyleCnt="3"/>
      <dgm:spPr/>
    </dgm:pt>
    <dgm:pt modelId="{83FC1F62-FCA5-4F10-8417-A6F020367648}" type="pres">
      <dgm:prSet presAssocID="{03E55C5B-67AD-4887-8E6E-C2C442D8A63E}" presName="hierRoot2" presStyleCnt="0">
        <dgm:presLayoutVars>
          <dgm:hierBranch/>
        </dgm:presLayoutVars>
      </dgm:prSet>
      <dgm:spPr/>
    </dgm:pt>
    <dgm:pt modelId="{F391152F-373D-4B20-B051-2F505C284003}" type="pres">
      <dgm:prSet presAssocID="{03E55C5B-67AD-4887-8E6E-C2C442D8A63E}" presName="rootComposite" presStyleCnt="0"/>
      <dgm:spPr/>
    </dgm:pt>
    <dgm:pt modelId="{FE1A2454-ABD6-4414-BB8E-4ECC86721B24}" type="pres">
      <dgm:prSet presAssocID="{03E55C5B-67AD-4887-8E6E-C2C442D8A63E}" presName="rootText" presStyleLbl="node2" presStyleIdx="2" presStyleCnt="3">
        <dgm:presLayoutVars>
          <dgm:chPref val="3"/>
        </dgm:presLayoutVars>
      </dgm:prSet>
      <dgm:spPr/>
    </dgm:pt>
    <dgm:pt modelId="{196D4BCF-2C50-46A2-B5A7-1681DC33F5A6}" type="pres">
      <dgm:prSet presAssocID="{03E55C5B-67AD-4887-8E6E-C2C442D8A63E}" presName="rootConnector" presStyleLbl="node2" presStyleIdx="2" presStyleCnt="3"/>
      <dgm:spPr/>
    </dgm:pt>
    <dgm:pt modelId="{B733DDFD-6DCA-497F-A991-3E4AF18E0E2E}" type="pres">
      <dgm:prSet presAssocID="{03E55C5B-67AD-4887-8E6E-C2C442D8A63E}" presName="hierChild4" presStyleCnt="0"/>
      <dgm:spPr/>
    </dgm:pt>
    <dgm:pt modelId="{E5890E3C-AC04-4C1C-B9AE-01C7E1D9C8FC}" type="pres">
      <dgm:prSet presAssocID="{03E55C5B-67AD-4887-8E6E-C2C442D8A63E}" presName="hierChild5" presStyleCnt="0"/>
      <dgm:spPr/>
    </dgm:pt>
    <dgm:pt modelId="{99E7F554-C4D2-470D-AD57-78CA77F6E524}" type="pres">
      <dgm:prSet presAssocID="{E6D88DDD-EDBA-4CC8-8ECB-08E3E426C11A}" presName="hierChild3" presStyleCnt="0"/>
      <dgm:spPr/>
    </dgm:pt>
  </dgm:ptLst>
  <dgm:cxnLst>
    <dgm:cxn modelId="{6F6013AD-7F9E-4421-9328-40888900A4D3}" type="presOf" srcId="{8D2496DF-841B-4349-B67A-B481D62AF8A3}" destId="{9467F230-FC2C-4AD4-8E9A-382C488464F5}" srcOrd="1" destOrd="0" presId="urn:microsoft.com/office/officeart/2005/8/layout/orgChart1"/>
    <dgm:cxn modelId="{6F4547D3-C269-4719-A1DB-2A3FDB879DF7}" type="presOf" srcId="{E04C17D2-C25E-4C7C-99A1-8E5769B29BFC}" destId="{D6FF2BD2-B9BB-4AA6-840F-69D995091057}" srcOrd="0" destOrd="0" presId="urn:microsoft.com/office/officeart/2005/8/layout/orgChart1"/>
    <dgm:cxn modelId="{1010A74B-6B3B-48F4-8B9F-48D96B7D7359}" type="presOf" srcId="{B4127D46-D868-4350-A9C4-B13770399D83}" destId="{580EE88F-911E-46CD-982A-6F90FBB9D6BF}" srcOrd="0" destOrd="0" presId="urn:microsoft.com/office/officeart/2005/8/layout/orgChart1"/>
    <dgm:cxn modelId="{2B825B2C-3C53-4301-87CA-C595038F5F46}" srcId="{5B4B732B-9EDC-4B54-8B9F-27DAD7DC5948}" destId="{E04C17D2-C25E-4C7C-99A1-8E5769B29BFC}" srcOrd="0" destOrd="0" parTransId="{B458BF14-3100-4A62-83C6-F5F74E64FF7E}" sibTransId="{01B9361E-FC9F-4855-995F-73CFDC11A577}"/>
    <dgm:cxn modelId="{DB744923-2402-43F0-84D9-EEE61FF6149A}" srcId="{20BA8DB2-A8D6-4F6E-A26E-557DA50FE359}" destId="{D5E30D94-8282-462B-B5F3-0FACEAC0F262}" srcOrd="1" destOrd="0" parTransId="{E05398F5-4159-40AA-B6F9-4A7B48E553FF}" sibTransId="{0A7FD89B-0A84-4FE6-8313-7C6B5A9882D7}"/>
    <dgm:cxn modelId="{AC3BEAD4-18F5-4DF0-8D3C-EAC4DB3C66FC}" srcId="{D5E30D94-8282-462B-B5F3-0FACEAC0F262}" destId="{5B4B732B-9EDC-4B54-8B9F-27DAD7DC5948}" srcOrd="1" destOrd="0" parTransId="{FFC033E8-D3CA-4A33-9B65-BBD46FCB0F3A}" sibTransId="{AA041590-F8F8-4D32-9FFA-EC417CF2B443}"/>
    <dgm:cxn modelId="{BD26A925-9F3B-4584-9048-F487FC601098}" srcId="{E6D88DDD-EDBA-4CC8-8ECB-08E3E426C11A}" destId="{03E55C5B-67AD-4887-8E6E-C2C442D8A63E}" srcOrd="2" destOrd="0" parTransId="{680505EA-802A-43DC-93CE-5257529E3D24}" sibTransId="{ABD6FDD6-B6A7-4ECA-BC08-8A095B2C31F7}"/>
    <dgm:cxn modelId="{A583EA23-E14A-487A-98A7-C3D1A6FDAF9F}" type="presOf" srcId="{E05398F5-4159-40AA-B6F9-4A7B48E553FF}" destId="{AAEB15BF-A586-4E5C-B245-B122E292FDB2}" srcOrd="0" destOrd="0" presId="urn:microsoft.com/office/officeart/2005/8/layout/orgChart1"/>
    <dgm:cxn modelId="{2EC1117A-4FF8-4196-9C6E-4B55F99695AF}" type="presOf" srcId="{E04C17D2-C25E-4C7C-99A1-8E5769B29BFC}" destId="{006D4407-5ACF-4C86-88F7-CDC2DF2C936A}" srcOrd="1" destOrd="0" presId="urn:microsoft.com/office/officeart/2005/8/layout/orgChart1"/>
    <dgm:cxn modelId="{8C3A2467-5CF9-455A-83E9-8240E6FC7C22}" type="presOf" srcId="{5B4B732B-9EDC-4B54-8B9F-27DAD7DC5948}" destId="{270A2DD2-DB4F-4CFE-AFB2-2153C3FC8DDA}" srcOrd="0" destOrd="0" presId="urn:microsoft.com/office/officeart/2005/8/layout/orgChart1"/>
    <dgm:cxn modelId="{15A2F970-E04D-4FA0-9117-CDB10CF4E526}" type="presOf" srcId="{F95602CF-EBD8-4670-8876-6BE061C483A0}" destId="{90DD49DC-5890-4B2B-B9A1-49DB8FBA6603}" srcOrd="0" destOrd="0" presId="urn:microsoft.com/office/officeart/2005/8/layout/orgChart1"/>
    <dgm:cxn modelId="{47AF757F-77A3-4057-9AFC-B3654CE7416D}" type="presOf" srcId="{E6D88DDD-EDBA-4CC8-8ECB-08E3E426C11A}" destId="{9ECC94F3-25BD-408D-B48C-37A6E2036168}" srcOrd="1" destOrd="0" presId="urn:microsoft.com/office/officeart/2005/8/layout/orgChart1"/>
    <dgm:cxn modelId="{59EFC1AD-8156-4E9F-BC61-67D776C83A11}" type="presOf" srcId="{F8B4C145-DB42-440B-B0E7-A216E1C36A50}" destId="{7BA035BD-2E22-40D9-BBA5-0C11B15E49AA}" srcOrd="1" destOrd="0" presId="urn:microsoft.com/office/officeart/2005/8/layout/orgChart1"/>
    <dgm:cxn modelId="{03827B83-0A91-4F17-9133-1FF35A29CD81}" type="presOf" srcId="{56CEA693-073F-41B3-B3CE-98FB43F131BA}" destId="{EEAAF78B-5EF7-4203-822F-0C5F7D68BF7B}" srcOrd="1" destOrd="0" presId="urn:microsoft.com/office/officeart/2005/8/layout/orgChart1"/>
    <dgm:cxn modelId="{0B96F141-A7C7-4FC1-BDFC-C22A0287125D}" type="presOf" srcId="{FFC033E8-D3CA-4A33-9B65-BBD46FCB0F3A}" destId="{AF0390C7-E67D-47E9-BF33-4FAA1251A91E}" srcOrd="0" destOrd="0" presId="urn:microsoft.com/office/officeart/2005/8/layout/orgChart1"/>
    <dgm:cxn modelId="{D5CC6CC3-7F79-4BFC-A76A-307A3CA847E2}" type="presOf" srcId="{D5E30D94-8282-462B-B5F3-0FACEAC0F262}" destId="{A522816B-58CC-4505-93B5-45E3380D3536}" srcOrd="0" destOrd="0" presId="urn:microsoft.com/office/officeart/2005/8/layout/orgChart1"/>
    <dgm:cxn modelId="{12A4563E-2BEA-46A9-B718-898CFF6F4D0C}" type="presOf" srcId="{D5E30D94-8282-462B-B5F3-0FACEAC0F262}" destId="{102F9A3B-7CB2-4411-8C2F-ED1D7D4F2E7F}" srcOrd="1" destOrd="0" presId="urn:microsoft.com/office/officeart/2005/8/layout/orgChart1"/>
    <dgm:cxn modelId="{74A5B478-D6ED-4AD1-953C-5659E47380BD}" type="presOf" srcId="{5B4B732B-9EDC-4B54-8B9F-27DAD7DC5948}" destId="{F54DFC98-B1D1-40FC-B70A-D1CFADEA3938}" srcOrd="1" destOrd="0" presId="urn:microsoft.com/office/officeart/2005/8/layout/orgChart1"/>
    <dgm:cxn modelId="{4E68C0A9-549F-48FB-AC9A-0043F5E195AE}" type="presOf" srcId="{680505EA-802A-43DC-93CE-5257529E3D24}" destId="{9C9F27E5-2AA2-46D9-8DA6-5CBB7415AF36}" srcOrd="0" destOrd="0" presId="urn:microsoft.com/office/officeart/2005/8/layout/orgChart1"/>
    <dgm:cxn modelId="{ED0CF2DB-BD72-4CDC-AD16-C61933F8D6A2}" srcId="{E6D88DDD-EDBA-4CC8-8ECB-08E3E426C11A}" destId="{20BA8DB2-A8D6-4F6E-A26E-557DA50FE359}" srcOrd="1" destOrd="0" parTransId="{B4127D46-D868-4350-A9C4-B13770399D83}" sibTransId="{8A2FB514-CB09-4A8B-847D-30F0D75A2D23}"/>
    <dgm:cxn modelId="{51BB2A1B-578E-4CFD-886F-6AFE3EEAED57}" type="presOf" srcId="{DA02DE85-B5B6-4041-BB10-02A7546CBA84}" destId="{E499D1F8-7208-41B7-B104-0E4283FC34CE}" srcOrd="1" destOrd="0" presId="urn:microsoft.com/office/officeart/2005/8/layout/orgChart1"/>
    <dgm:cxn modelId="{0B144A4B-AE95-4CCB-9DB5-D08B8C3F0353}" srcId="{D5E30D94-8282-462B-B5F3-0FACEAC0F262}" destId="{F8B4C145-DB42-440B-B0E7-A216E1C36A50}" srcOrd="2" destOrd="0" parTransId="{6972F027-0410-4C0A-8F4C-D742B8334D50}" sibTransId="{29CEC8FF-4EDA-4798-87E0-560C375F03F9}"/>
    <dgm:cxn modelId="{B7194B50-27CB-4FBB-9D1D-9E3520A790AB}" type="presOf" srcId="{02D2A0BC-A5BD-41EC-AA15-6AA3E02367DF}" destId="{F60A37FE-A3F3-4C6C-93F5-138DB87C0467}" srcOrd="0" destOrd="0" presId="urn:microsoft.com/office/officeart/2005/8/layout/orgChart1"/>
    <dgm:cxn modelId="{1595BB30-8F23-4244-9924-A1ED848672A3}" type="presOf" srcId="{20BA8DB2-A8D6-4F6E-A26E-557DA50FE359}" destId="{3CC5A60F-099E-4BF3-95C9-993762063FC1}" srcOrd="0" destOrd="0" presId="urn:microsoft.com/office/officeart/2005/8/layout/orgChart1"/>
    <dgm:cxn modelId="{AFBD06E2-3206-4AAF-97D7-2A38A526C729}" type="presOf" srcId="{6972F027-0410-4C0A-8F4C-D742B8334D50}" destId="{237D4870-77DF-413B-B936-388318C875BC}" srcOrd="0" destOrd="0" presId="urn:microsoft.com/office/officeart/2005/8/layout/orgChart1"/>
    <dgm:cxn modelId="{282014F3-56CF-445E-BCB0-4A1FA5536D52}" srcId="{D5E30D94-8282-462B-B5F3-0FACEAC0F262}" destId="{8D2496DF-841B-4349-B67A-B481D62AF8A3}" srcOrd="0" destOrd="0" parTransId="{F95602CF-EBD8-4670-8876-6BE061C483A0}" sibTransId="{3CA971A4-DA9B-4DCD-A0D7-400B65EA47D2}"/>
    <dgm:cxn modelId="{1CD646A9-174A-4908-9EF1-724AE9EDA854}" type="presOf" srcId="{8D2496DF-841B-4349-B67A-B481D62AF8A3}" destId="{A9CB09CD-CBE4-4BC3-BBFF-27C949A78698}" srcOrd="0" destOrd="0" presId="urn:microsoft.com/office/officeart/2005/8/layout/orgChart1"/>
    <dgm:cxn modelId="{C78EF00A-673B-475C-838B-910DAB23E975}" type="presOf" srcId="{E6D88DDD-EDBA-4CC8-8ECB-08E3E426C11A}" destId="{559C39F5-18AC-4EE5-BE07-9B434423FBCD}" srcOrd="0" destOrd="0" presId="urn:microsoft.com/office/officeart/2005/8/layout/orgChart1"/>
    <dgm:cxn modelId="{14D3E150-DADB-4175-A938-1F3373434ED3}" type="presOf" srcId="{03E55C5B-67AD-4887-8E6E-C2C442D8A63E}" destId="{FE1A2454-ABD6-4414-BB8E-4ECC86721B24}" srcOrd="0" destOrd="0" presId="urn:microsoft.com/office/officeart/2005/8/layout/orgChart1"/>
    <dgm:cxn modelId="{994A0A87-9123-48C0-8487-34B740AC82EC}" type="presOf" srcId="{20BA8DB2-A8D6-4F6E-A26E-557DA50FE359}" destId="{B3DB2815-F546-4E12-AE25-B65E9AA7435D}" srcOrd="1" destOrd="0" presId="urn:microsoft.com/office/officeart/2005/8/layout/orgChart1"/>
    <dgm:cxn modelId="{8D26558D-905C-4499-A0A3-2CA1DEAA0F15}" type="presOf" srcId="{CF0746DC-5C21-4D8C-A6C6-0627E424A692}" destId="{9C109E7D-565A-442F-BE32-A18FC4E6377E}" srcOrd="0" destOrd="0" presId="urn:microsoft.com/office/officeart/2005/8/layout/orgChart1"/>
    <dgm:cxn modelId="{864ACC47-2EE3-46B3-B0AA-83FE87B3F078}" type="presOf" srcId="{832F3ED0-1BFA-4B86-8ABE-CB2462E10AEF}" destId="{8C2CA513-85F6-45CA-B2BD-B7855E010E3D}" srcOrd="0" destOrd="0" presId="urn:microsoft.com/office/officeart/2005/8/layout/orgChart1"/>
    <dgm:cxn modelId="{A83CE20F-49AD-4BCA-A8C2-209DC785FC7A}" type="presOf" srcId="{B458BF14-3100-4A62-83C6-F5F74E64FF7E}" destId="{4F47C6EA-EB23-416C-8203-E21CA7417745}" srcOrd="0" destOrd="0" presId="urn:microsoft.com/office/officeart/2005/8/layout/orgChart1"/>
    <dgm:cxn modelId="{D9990C58-B8BE-49F4-995F-6A333F4F9461}" type="presOf" srcId="{56CEA693-073F-41B3-B3CE-98FB43F131BA}" destId="{26AAFD8D-7F56-4F98-9FC8-38841BEE1477}" srcOrd="0" destOrd="0" presId="urn:microsoft.com/office/officeart/2005/8/layout/orgChart1"/>
    <dgm:cxn modelId="{416350D8-9BBC-4956-8F7F-6229A1B87417}" srcId="{02D2A0BC-A5BD-41EC-AA15-6AA3E02367DF}" destId="{E6D88DDD-EDBA-4CC8-8ECB-08E3E426C11A}" srcOrd="0" destOrd="0" parTransId="{DEC3584D-BBDE-4697-B99C-038C0E591A7A}" sibTransId="{3102BDE4-F805-4721-ACCC-30C475E12B2B}"/>
    <dgm:cxn modelId="{B37642D1-A6DB-44F3-835C-25CB3C2EFED6}" type="presOf" srcId="{03E55C5B-67AD-4887-8E6E-C2C442D8A63E}" destId="{196D4BCF-2C50-46A2-B5A7-1681DC33F5A6}" srcOrd="1" destOrd="0" presId="urn:microsoft.com/office/officeart/2005/8/layout/orgChart1"/>
    <dgm:cxn modelId="{6AC8B6B3-F125-4247-9F15-2EF6981E1F7E}" type="presOf" srcId="{DA02DE85-B5B6-4041-BB10-02A7546CBA84}" destId="{8AFE6B13-4B41-453F-BEFC-A562332AC23F}" srcOrd="0" destOrd="0" presId="urn:microsoft.com/office/officeart/2005/8/layout/orgChart1"/>
    <dgm:cxn modelId="{4D58FCCB-A1BB-4CF1-8504-4EE39375F8BF}" srcId="{E6D88DDD-EDBA-4CC8-8ECB-08E3E426C11A}" destId="{DA02DE85-B5B6-4041-BB10-02A7546CBA84}" srcOrd="0" destOrd="0" parTransId="{CF0746DC-5C21-4D8C-A6C6-0627E424A692}" sibTransId="{5E3D7EB2-850B-4F7B-A0BF-D35D540B6DC6}"/>
    <dgm:cxn modelId="{FC266148-89D1-4A5F-9CCF-F0775CFC6726}" srcId="{20BA8DB2-A8D6-4F6E-A26E-557DA50FE359}" destId="{56CEA693-073F-41B3-B3CE-98FB43F131BA}" srcOrd="0" destOrd="0" parTransId="{832F3ED0-1BFA-4B86-8ABE-CB2462E10AEF}" sibTransId="{073FC393-A005-47B6-BDED-0B488DDE95EA}"/>
    <dgm:cxn modelId="{437D2FD3-D82A-4874-99D0-317C636EEFE9}" type="presOf" srcId="{F8B4C145-DB42-440B-B0E7-A216E1C36A50}" destId="{CBE8AD0C-2F7E-4BC8-9826-B78B33B86A71}" srcOrd="0" destOrd="0" presId="urn:microsoft.com/office/officeart/2005/8/layout/orgChart1"/>
    <dgm:cxn modelId="{D0B30083-425B-4AA8-8344-CDD30AE14C5A}" type="presParOf" srcId="{F60A37FE-A3F3-4C6C-93F5-138DB87C0467}" destId="{EBE3DF2A-37E2-4C6F-B45A-41E7903971C3}" srcOrd="0" destOrd="0" presId="urn:microsoft.com/office/officeart/2005/8/layout/orgChart1"/>
    <dgm:cxn modelId="{118E72D7-82A9-48A9-9EF9-71F3E6676BD5}" type="presParOf" srcId="{EBE3DF2A-37E2-4C6F-B45A-41E7903971C3}" destId="{4D25F537-31B0-4932-95E0-1C02BF888716}" srcOrd="0" destOrd="0" presId="urn:microsoft.com/office/officeart/2005/8/layout/orgChart1"/>
    <dgm:cxn modelId="{3C5AB42B-7933-493A-B1AD-1365D07B0B2D}" type="presParOf" srcId="{4D25F537-31B0-4932-95E0-1C02BF888716}" destId="{559C39F5-18AC-4EE5-BE07-9B434423FBCD}" srcOrd="0" destOrd="0" presId="urn:microsoft.com/office/officeart/2005/8/layout/orgChart1"/>
    <dgm:cxn modelId="{EBFCF7AD-D1D4-4F45-A562-DBDE37E2B0FE}" type="presParOf" srcId="{4D25F537-31B0-4932-95E0-1C02BF888716}" destId="{9ECC94F3-25BD-408D-B48C-37A6E2036168}" srcOrd="1" destOrd="0" presId="urn:microsoft.com/office/officeart/2005/8/layout/orgChart1"/>
    <dgm:cxn modelId="{E195D22B-DBBD-4108-AF43-D2AF88F3E539}" type="presParOf" srcId="{EBE3DF2A-37E2-4C6F-B45A-41E7903971C3}" destId="{B9EFA999-1720-4628-9FF7-C5435B643028}" srcOrd="1" destOrd="0" presId="urn:microsoft.com/office/officeart/2005/8/layout/orgChart1"/>
    <dgm:cxn modelId="{118CA7A3-79F1-4B91-9C47-C1AD5E02C156}" type="presParOf" srcId="{B9EFA999-1720-4628-9FF7-C5435B643028}" destId="{9C109E7D-565A-442F-BE32-A18FC4E6377E}" srcOrd="0" destOrd="0" presId="urn:microsoft.com/office/officeart/2005/8/layout/orgChart1"/>
    <dgm:cxn modelId="{FC3B6F2F-6064-4915-B3B2-8839AFA52673}" type="presParOf" srcId="{B9EFA999-1720-4628-9FF7-C5435B643028}" destId="{0DE29252-D29E-4D1A-BD77-BDDC1BF4887A}" srcOrd="1" destOrd="0" presId="urn:microsoft.com/office/officeart/2005/8/layout/orgChart1"/>
    <dgm:cxn modelId="{0628831E-5807-48E6-8A08-27B7997F63F1}" type="presParOf" srcId="{0DE29252-D29E-4D1A-BD77-BDDC1BF4887A}" destId="{C0C57DBF-F9BA-4CF2-AD55-954835C31A72}" srcOrd="0" destOrd="0" presId="urn:microsoft.com/office/officeart/2005/8/layout/orgChart1"/>
    <dgm:cxn modelId="{0F1431BC-899D-48AE-937E-B5CF8CD4415E}" type="presParOf" srcId="{C0C57DBF-F9BA-4CF2-AD55-954835C31A72}" destId="{8AFE6B13-4B41-453F-BEFC-A562332AC23F}" srcOrd="0" destOrd="0" presId="urn:microsoft.com/office/officeart/2005/8/layout/orgChart1"/>
    <dgm:cxn modelId="{7FAE5C4E-8076-46FC-8C2F-3741A038D770}" type="presParOf" srcId="{C0C57DBF-F9BA-4CF2-AD55-954835C31A72}" destId="{E499D1F8-7208-41B7-B104-0E4283FC34CE}" srcOrd="1" destOrd="0" presId="urn:microsoft.com/office/officeart/2005/8/layout/orgChart1"/>
    <dgm:cxn modelId="{21B7F422-2CDF-4067-B6F6-36CB578125F6}" type="presParOf" srcId="{0DE29252-D29E-4D1A-BD77-BDDC1BF4887A}" destId="{319F0F31-25D8-4060-AD46-1F467CB54DAC}" srcOrd="1" destOrd="0" presId="urn:microsoft.com/office/officeart/2005/8/layout/orgChart1"/>
    <dgm:cxn modelId="{C168450D-970A-4F35-9278-12784746ECDB}" type="presParOf" srcId="{0DE29252-D29E-4D1A-BD77-BDDC1BF4887A}" destId="{40A07006-948D-4510-98B8-B78769F5C7F9}" srcOrd="2" destOrd="0" presId="urn:microsoft.com/office/officeart/2005/8/layout/orgChart1"/>
    <dgm:cxn modelId="{3398CF98-19BC-48D5-B6FE-93DFCBFC8BE7}" type="presParOf" srcId="{B9EFA999-1720-4628-9FF7-C5435B643028}" destId="{580EE88F-911E-46CD-982A-6F90FBB9D6BF}" srcOrd="2" destOrd="0" presId="urn:microsoft.com/office/officeart/2005/8/layout/orgChart1"/>
    <dgm:cxn modelId="{DB53BE2D-E6BE-417C-B725-2CEC3F31C7A8}" type="presParOf" srcId="{B9EFA999-1720-4628-9FF7-C5435B643028}" destId="{8AFA5AE6-09E0-4EFA-BD3F-5AA46DBB2E55}" srcOrd="3" destOrd="0" presId="urn:microsoft.com/office/officeart/2005/8/layout/orgChart1"/>
    <dgm:cxn modelId="{BB1D006C-FB05-4FA4-A4F5-D53E7D475867}" type="presParOf" srcId="{8AFA5AE6-09E0-4EFA-BD3F-5AA46DBB2E55}" destId="{0CB314C5-8EE3-45DF-BD91-8E2D5B9B11A2}" srcOrd="0" destOrd="0" presId="urn:microsoft.com/office/officeart/2005/8/layout/orgChart1"/>
    <dgm:cxn modelId="{60C81351-B915-4BBF-8238-AF7B77B07632}" type="presParOf" srcId="{0CB314C5-8EE3-45DF-BD91-8E2D5B9B11A2}" destId="{3CC5A60F-099E-4BF3-95C9-993762063FC1}" srcOrd="0" destOrd="0" presId="urn:microsoft.com/office/officeart/2005/8/layout/orgChart1"/>
    <dgm:cxn modelId="{94909A2C-04B7-4C57-9C24-4FCD5DD6DD7D}" type="presParOf" srcId="{0CB314C5-8EE3-45DF-BD91-8E2D5B9B11A2}" destId="{B3DB2815-F546-4E12-AE25-B65E9AA7435D}" srcOrd="1" destOrd="0" presId="urn:microsoft.com/office/officeart/2005/8/layout/orgChart1"/>
    <dgm:cxn modelId="{44A88F7C-99A7-40E7-AAAB-6234B179AAC8}" type="presParOf" srcId="{8AFA5AE6-09E0-4EFA-BD3F-5AA46DBB2E55}" destId="{08582F1C-4556-4618-B12C-D610D09A023C}" srcOrd="1" destOrd="0" presId="urn:microsoft.com/office/officeart/2005/8/layout/orgChart1"/>
    <dgm:cxn modelId="{8B14C613-FAC5-441F-8274-D83D6B000874}" type="presParOf" srcId="{08582F1C-4556-4618-B12C-D610D09A023C}" destId="{8C2CA513-85F6-45CA-B2BD-B7855E010E3D}" srcOrd="0" destOrd="0" presId="urn:microsoft.com/office/officeart/2005/8/layout/orgChart1"/>
    <dgm:cxn modelId="{E44F1A16-315B-42F3-90B9-5D7B630E7AE2}" type="presParOf" srcId="{08582F1C-4556-4618-B12C-D610D09A023C}" destId="{46CD84B4-28E4-4EE7-ABF7-005CE2CD962B}" srcOrd="1" destOrd="0" presId="urn:microsoft.com/office/officeart/2005/8/layout/orgChart1"/>
    <dgm:cxn modelId="{795E7DC3-A920-45A1-90A9-596CF29E2FE0}" type="presParOf" srcId="{46CD84B4-28E4-4EE7-ABF7-005CE2CD962B}" destId="{756AFB53-6053-4623-BC90-A938662DD7F4}" srcOrd="0" destOrd="0" presId="urn:microsoft.com/office/officeart/2005/8/layout/orgChart1"/>
    <dgm:cxn modelId="{D3BE65FE-3341-4B1A-8AE5-3CF4520FC7CC}" type="presParOf" srcId="{756AFB53-6053-4623-BC90-A938662DD7F4}" destId="{26AAFD8D-7F56-4F98-9FC8-38841BEE1477}" srcOrd="0" destOrd="0" presId="urn:microsoft.com/office/officeart/2005/8/layout/orgChart1"/>
    <dgm:cxn modelId="{6B08D563-7DA5-4995-BF9E-38C97C1D0B9F}" type="presParOf" srcId="{756AFB53-6053-4623-BC90-A938662DD7F4}" destId="{EEAAF78B-5EF7-4203-822F-0C5F7D68BF7B}" srcOrd="1" destOrd="0" presId="urn:microsoft.com/office/officeart/2005/8/layout/orgChart1"/>
    <dgm:cxn modelId="{48A2D37F-8837-4DEA-A272-63420B07B975}" type="presParOf" srcId="{46CD84B4-28E4-4EE7-ABF7-005CE2CD962B}" destId="{4868D3FC-543C-49D5-BDC9-772129D5032D}" srcOrd="1" destOrd="0" presId="urn:microsoft.com/office/officeart/2005/8/layout/orgChart1"/>
    <dgm:cxn modelId="{D44744C9-B9C9-43F2-92A7-427897DDC8C6}" type="presParOf" srcId="{46CD84B4-28E4-4EE7-ABF7-005CE2CD962B}" destId="{0AF2FAAF-AE75-4F27-82FD-6D609455E880}" srcOrd="2" destOrd="0" presId="urn:microsoft.com/office/officeart/2005/8/layout/orgChart1"/>
    <dgm:cxn modelId="{6D331A27-6D00-4404-A7EE-D14EBDA71398}" type="presParOf" srcId="{08582F1C-4556-4618-B12C-D610D09A023C}" destId="{AAEB15BF-A586-4E5C-B245-B122E292FDB2}" srcOrd="2" destOrd="0" presId="urn:microsoft.com/office/officeart/2005/8/layout/orgChart1"/>
    <dgm:cxn modelId="{F91B540E-16AA-4128-B0C3-320FB1164D23}" type="presParOf" srcId="{08582F1C-4556-4618-B12C-D610D09A023C}" destId="{4E3CF51E-AB5F-44A5-B8D8-1ADFF32CDBA0}" srcOrd="3" destOrd="0" presId="urn:microsoft.com/office/officeart/2005/8/layout/orgChart1"/>
    <dgm:cxn modelId="{BA6DB082-6666-4954-874E-E1E2E11CB51F}" type="presParOf" srcId="{4E3CF51E-AB5F-44A5-B8D8-1ADFF32CDBA0}" destId="{B5CECEDD-DFAD-4B89-8110-6770AA95F239}" srcOrd="0" destOrd="0" presId="urn:microsoft.com/office/officeart/2005/8/layout/orgChart1"/>
    <dgm:cxn modelId="{E2B22ED0-F3C9-4EC3-B614-ECE4618B88C0}" type="presParOf" srcId="{B5CECEDD-DFAD-4B89-8110-6770AA95F239}" destId="{A522816B-58CC-4505-93B5-45E3380D3536}" srcOrd="0" destOrd="0" presId="urn:microsoft.com/office/officeart/2005/8/layout/orgChart1"/>
    <dgm:cxn modelId="{7815AE04-2CD4-4F7F-A900-510B315602A8}" type="presParOf" srcId="{B5CECEDD-DFAD-4B89-8110-6770AA95F239}" destId="{102F9A3B-7CB2-4411-8C2F-ED1D7D4F2E7F}" srcOrd="1" destOrd="0" presId="urn:microsoft.com/office/officeart/2005/8/layout/orgChart1"/>
    <dgm:cxn modelId="{EB67A573-4755-48A7-9969-48A01DA4BAEC}" type="presParOf" srcId="{4E3CF51E-AB5F-44A5-B8D8-1ADFF32CDBA0}" destId="{8E7667A1-E530-4BDB-9EF8-74088BAD3CEB}" srcOrd="1" destOrd="0" presId="urn:microsoft.com/office/officeart/2005/8/layout/orgChart1"/>
    <dgm:cxn modelId="{662F03E2-362E-4896-93C0-9291175C95A4}" type="presParOf" srcId="{8E7667A1-E530-4BDB-9EF8-74088BAD3CEB}" destId="{90DD49DC-5890-4B2B-B9A1-49DB8FBA6603}" srcOrd="0" destOrd="0" presId="urn:microsoft.com/office/officeart/2005/8/layout/orgChart1"/>
    <dgm:cxn modelId="{43998A5A-A4FD-4532-94C7-FDDFBCC71367}" type="presParOf" srcId="{8E7667A1-E530-4BDB-9EF8-74088BAD3CEB}" destId="{98206F6B-56FD-4BE8-8AF7-47DE1C0AAB00}" srcOrd="1" destOrd="0" presId="urn:microsoft.com/office/officeart/2005/8/layout/orgChart1"/>
    <dgm:cxn modelId="{0D7A91C0-3B97-4752-A6FD-F173E2C9CF72}" type="presParOf" srcId="{98206F6B-56FD-4BE8-8AF7-47DE1C0AAB00}" destId="{AB8421B2-D8CA-4E83-B2E7-69EBF26FD090}" srcOrd="0" destOrd="0" presId="urn:microsoft.com/office/officeart/2005/8/layout/orgChart1"/>
    <dgm:cxn modelId="{9C1B9851-13D5-4AA8-A5E5-C1FE39A029E9}" type="presParOf" srcId="{AB8421B2-D8CA-4E83-B2E7-69EBF26FD090}" destId="{A9CB09CD-CBE4-4BC3-BBFF-27C949A78698}" srcOrd="0" destOrd="0" presId="urn:microsoft.com/office/officeart/2005/8/layout/orgChart1"/>
    <dgm:cxn modelId="{4999756B-73D8-4AD9-B503-5E8890D42373}" type="presParOf" srcId="{AB8421B2-D8CA-4E83-B2E7-69EBF26FD090}" destId="{9467F230-FC2C-4AD4-8E9A-382C488464F5}" srcOrd="1" destOrd="0" presId="urn:microsoft.com/office/officeart/2005/8/layout/orgChart1"/>
    <dgm:cxn modelId="{9DE854E5-640B-482A-992B-001469289AF0}" type="presParOf" srcId="{98206F6B-56FD-4BE8-8AF7-47DE1C0AAB00}" destId="{646651DA-D74E-4B17-8731-DC8BBB8863D8}" srcOrd="1" destOrd="0" presId="urn:microsoft.com/office/officeart/2005/8/layout/orgChart1"/>
    <dgm:cxn modelId="{0BF2E776-11AD-4A02-BAA8-C59E228F254C}" type="presParOf" srcId="{98206F6B-56FD-4BE8-8AF7-47DE1C0AAB00}" destId="{EA129D0D-649A-453F-B5E8-CC97D4521CF7}" srcOrd="2" destOrd="0" presId="urn:microsoft.com/office/officeart/2005/8/layout/orgChart1"/>
    <dgm:cxn modelId="{33E1FB61-0BB9-4760-9F4B-7517BF7910F3}" type="presParOf" srcId="{8E7667A1-E530-4BDB-9EF8-74088BAD3CEB}" destId="{AF0390C7-E67D-47E9-BF33-4FAA1251A91E}" srcOrd="2" destOrd="0" presId="urn:microsoft.com/office/officeart/2005/8/layout/orgChart1"/>
    <dgm:cxn modelId="{F4B2FD1C-02C4-44F8-B4E2-1CF359F3A565}" type="presParOf" srcId="{8E7667A1-E530-4BDB-9EF8-74088BAD3CEB}" destId="{2AA247E2-F500-4431-BA66-C3350DFD06DA}" srcOrd="3" destOrd="0" presId="urn:microsoft.com/office/officeart/2005/8/layout/orgChart1"/>
    <dgm:cxn modelId="{4A5BC6AA-2A6A-499F-BC41-867FCAFC90A5}" type="presParOf" srcId="{2AA247E2-F500-4431-BA66-C3350DFD06DA}" destId="{38F4717C-A422-4CC6-B7B6-624ED8E7FFC8}" srcOrd="0" destOrd="0" presId="urn:microsoft.com/office/officeart/2005/8/layout/orgChart1"/>
    <dgm:cxn modelId="{44EF82CB-02FA-45CB-B03F-23FD914ED6A5}" type="presParOf" srcId="{38F4717C-A422-4CC6-B7B6-624ED8E7FFC8}" destId="{270A2DD2-DB4F-4CFE-AFB2-2153C3FC8DDA}" srcOrd="0" destOrd="0" presId="urn:microsoft.com/office/officeart/2005/8/layout/orgChart1"/>
    <dgm:cxn modelId="{DD8E17AD-542C-4928-8DEA-ADDA1FDE4981}" type="presParOf" srcId="{38F4717C-A422-4CC6-B7B6-624ED8E7FFC8}" destId="{F54DFC98-B1D1-40FC-B70A-D1CFADEA3938}" srcOrd="1" destOrd="0" presId="urn:microsoft.com/office/officeart/2005/8/layout/orgChart1"/>
    <dgm:cxn modelId="{2CE0B481-D6D8-4ED3-9905-448B26381E11}" type="presParOf" srcId="{2AA247E2-F500-4431-BA66-C3350DFD06DA}" destId="{662C538F-92E9-4F14-A72C-DF4E1593F170}" srcOrd="1" destOrd="0" presId="urn:microsoft.com/office/officeart/2005/8/layout/orgChart1"/>
    <dgm:cxn modelId="{61785FE3-31B0-48A0-944D-05777572D257}" type="presParOf" srcId="{662C538F-92E9-4F14-A72C-DF4E1593F170}" destId="{4F47C6EA-EB23-416C-8203-E21CA7417745}" srcOrd="0" destOrd="0" presId="urn:microsoft.com/office/officeart/2005/8/layout/orgChart1"/>
    <dgm:cxn modelId="{8D514B0C-10A8-4FE3-8E72-1EEAD672BFC0}" type="presParOf" srcId="{662C538F-92E9-4F14-A72C-DF4E1593F170}" destId="{0AE9CC04-A54E-416A-A45E-C186F29103DE}" srcOrd="1" destOrd="0" presId="urn:microsoft.com/office/officeart/2005/8/layout/orgChart1"/>
    <dgm:cxn modelId="{0E066DD8-3D82-4ADA-8708-EB44FCBC8772}" type="presParOf" srcId="{0AE9CC04-A54E-416A-A45E-C186F29103DE}" destId="{601434FE-ABA3-43A9-B54F-646695457E20}" srcOrd="0" destOrd="0" presId="urn:microsoft.com/office/officeart/2005/8/layout/orgChart1"/>
    <dgm:cxn modelId="{29EF9A50-82BE-4B6E-B822-55002CF3A307}" type="presParOf" srcId="{601434FE-ABA3-43A9-B54F-646695457E20}" destId="{D6FF2BD2-B9BB-4AA6-840F-69D995091057}" srcOrd="0" destOrd="0" presId="urn:microsoft.com/office/officeart/2005/8/layout/orgChart1"/>
    <dgm:cxn modelId="{94713F2F-436E-4E0C-986C-92113F4A64C4}" type="presParOf" srcId="{601434FE-ABA3-43A9-B54F-646695457E20}" destId="{006D4407-5ACF-4C86-88F7-CDC2DF2C936A}" srcOrd="1" destOrd="0" presId="urn:microsoft.com/office/officeart/2005/8/layout/orgChart1"/>
    <dgm:cxn modelId="{6C28AF89-A8C8-4CEB-AFE5-3CA8D5339E04}" type="presParOf" srcId="{0AE9CC04-A54E-416A-A45E-C186F29103DE}" destId="{3CBCCB50-92AD-4E96-BE68-250FD49DF3CB}" srcOrd="1" destOrd="0" presId="urn:microsoft.com/office/officeart/2005/8/layout/orgChart1"/>
    <dgm:cxn modelId="{249384A8-0846-4552-80EA-6AF6EE9A3C45}" type="presParOf" srcId="{0AE9CC04-A54E-416A-A45E-C186F29103DE}" destId="{A2C77509-1E49-4687-8FBE-5A46B13A0F7D}" srcOrd="2" destOrd="0" presId="urn:microsoft.com/office/officeart/2005/8/layout/orgChart1"/>
    <dgm:cxn modelId="{827CE1E9-A1DD-45FA-B29F-C27EB8CC1561}" type="presParOf" srcId="{2AA247E2-F500-4431-BA66-C3350DFD06DA}" destId="{140ED98D-9E6C-473D-982D-F362D0FFD69B}" srcOrd="2" destOrd="0" presId="urn:microsoft.com/office/officeart/2005/8/layout/orgChart1"/>
    <dgm:cxn modelId="{55E8DA42-8D5B-4C76-B96D-10B53DA50820}" type="presParOf" srcId="{8E7667A1-E530-4BDB-9EF8-74088BAD3CEB}" destId="{237D4870-77DF-413B-B936-388318C875BC}" srcOrd="4" destOrd="0" presId="urn:microsoft.com/office/officeart/2005/8/layout/orgChart1"/>
    <dgm:cxn modelId="{156AA46B-C713-47FF-92FD-8653F1D58795}" type="presParOf" srcId="{8E7667A1-E530-4BDB-9EF8-74088BAD3CEB}" destId="{17105978-C67D-4B94-9A7A-9D4E2B18A3F6}" srcOrd="5" destOrd="0" presId="urn:microsoft.com/office/officeart/2005/8/layout/orgChart1"/>
    <dgm:cxn modelId="{A8DF96FA-7396-4181-8848-FFB8A5BAAE18}" type="presParOf" srcId="{17105978-C67D-4B94-9A7A-9D4E2B18A3F6}" destId="{5D06A956-AEB1-433A-9EB7-D6823366E2F9}" srcOrd="0" destOrd="0" presId="urn:microsoft.com/office/officeart/2005/8/layout/orgChart1"/>
    <dgm:cxn modelId="{3A505BFB-618A-4A73-9F44-B713EB18189F}" type="presParOf" srcId="{5D06A956-AEB1-433A-9EB7-D6823366E2F9}" destId="{CBE8AD0C-2F7E-4BC8-9826-B78B33B86A71}" srcOrd="0" destOrd="0" presId="urn:microsoft.com/office/officeart/2005/8/layout/orgChart1"/>
    <dgm:cxn modelId="{1B94A825-5689-44E3-ACF4-D6DDD91BC433}" type="presParOf" srcId="{5D06A956-AEB1-433A-9EB7-D6823366E2F9}" destId="{7BA035BD-2E22-40D9-BBA5-0C11B15E49AA}" srcOrd="1" destOrd="0" presId="urn:microsoft.com/office/officeart/2005/8/layout/orgChart1"/>
    <dgm:cxn modelId="{765F4F66-2A0A-4E32-A5DC-3CEB8D375289}" type="presParOf" srcId="{17105978-C67D-4B94-9A7A-9D4E2B18A3F6}" destId="{25ACEB36-CEFA-45D0-B39F-7033A66BA697}" srcOrd="1" destOrd="0" presId="urn:microsoft.com/office/officeart/2005/8/layout/orgChart1"/>
    <dgm:cxn modelId="{4BABF1CB-06F5-4D6D-9472-87B449161071}" type="presParOf" srcId="{17105978-C67D-4B94-9A7A-9D4E2B18A3F6}" destId="{12FB8032-3E3F-4CB3-9929-251D463868FB}" srcOrd="2" destOrd="0" presId="urn:microsoft.com/office/officeart/2005/8/layout/orgChart1"/>
    <dgm:cxn modelId="{0E1CBCB9-2AE2-418E-9C2F-27352F6917C1}" type="presParOf" srcId="{4E3CF51E-AB5F-44A5-B8D8-1ADFF32CDBA0}" destId="{A5614B04-30F7-4D72-A5ED-69D12DD84A3B}" srcOrd="2" destOrd="0" presId="urn:microsoft.com/office/officeart/2005/8/layout/orgChart1"/>
    <dgm:cxn modelId="{6028280A-1B9A-4A81-8896-A0B49CDC457F}" type="presParOf" srcId="{8AFA5AE6-09E0-4EFA-BD3F-5AA46DBB2E55}" destId="{3B695B94-D4CA-4688-A198-F68A0B22A53F}" srcOrd="2" destOrd="0" presId="urn:microsoft.com/office/officeart/2005/8/layout/orgChart1"/>
    <dgm:cxn modelId="{D0A6593F-C757-4E09-BD2F-3B349666D8D0}" type="presParOf" srcId="{B9EFA999-1720-4628-9FF7-C5435B643028}" destId="{9C9F27E5-2AA2-46D9-8DA6-5CBB7415AF36}" srcOrd="4" destOrd="0" presId="urn:microsoft.com/office/officeart/2005/8/layout/orgChart1"/>
    <dgm:cxn modelId="{7900BF85-4E60-4828-BA79-FE619D007B1A}" type="presParOf" srcId="{B9EFA999-1720-4628-9FF7-C5435B643028}" destId="{83FC1F62-FCA5-4F10-8417-A6F020367648}" srcOrd="5" destOrd="0" presId="urn:microsoft.com/office/officeart/2005/8/layout/orgChart1"/>
    <dgm:cxn modelId="{21D9EFE9-7B61-4E05-AD4F-366BBB4954C6}" type="presParOf" srcId="{83FC1F62-FCA5-4F10-8417-A6F020367648}" destId="{F391152F-373D-4B20-B051-2F505C284003}" srcOrd="0" destOrd="0" presId="urn:microsoft.com/office/officeart/2005/8/layout/orgChart1"/>
    <dgm:cxn modelId="{F3924483-0F6E-41C3-95F0-3651CBC4B3E9}" type="presParOf" srcId="{F391152F-373D-4B20-B051-2F505C284003}" destId="{FE1A2454-ABD6-4414-BB8E-4ECC86721B24}" srcOrd="0" destOrd="0" presId="urn:microsoft.com/office/officeart/2005/8/layout/orgChart1"/>
    <dgm:cxn modelId="{26CF940C-1D45-4437-8F80-670D72222003}" type="presParOf" srcId="{F391152F-373D-4B20-B051-2F505C284003}" destId="{196D4BCF-2C50-46A2-B5A7-1681DC33F5A6}" srcOrd="1" destOrd="0" presId="urn:microsoft.com/office/officeart/2005/8/layout/orgChart1"/>
    <dgm:cxn modelId="{D0934D9B-7E95-4D33-B2A2-4D1F00AF5896}" type="presParOf" srcId="{83FC1F62-FCA5-4F10-8417-A6F020367648}" destId="{B733DDFD-6DCA-497F-A991-3E4AF18E0E2E}" srcOrd="1" destOrd="0" presId="urn:microsoft.com/office/officeart/2005/8/layout/orgChart1"/>
    <dgm:cxn modelId="{E237288E-A0F5-4226-B89F-2EAB4C70CFE7}" type="presParOf" srcId="{83FC1F62-FCA5-4F10-8417-A6F020367648}" destId="{E5890E3C-AC04-4C1C-B9AE-01C7E1D9C8FC}" srcOrd="2" destOrd="0" presId="urn:microsoft.com/office/officeart/2005/8/layout/orgChart1"/>
    <dgm:cxn modelId="{36F47985-BBF8-4621-9AA3-47B2F8446A8D}" type="presParOf" srcId="{EBE3DF2A-37E2-4C6F-B45A-41E7903971C3}" destId="{99E7F554-C4D2-470D-AD57-78CA77F6E52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F27E5-2AA2-46D9-8DA6-5CBB7415AF36}">
      <dsp:nvSpPr>
        <dsp:cNvPr id="0" name=""/>
        <dsp:cNvSpPr/>
      </dsp:nvSpPr>
      <dsp:spPr>
        <a:xfrm>
          <a:off x="4818136" y="803291"/>
          <a:ext cx="1940689" cy="336813"/>
        </a:xfrm>
        <a:custGeom>
          <a:avLst/>
          <a:gdLst/>
          <a:ahLst/>
          <a:cxnLst/>
          <a:rect l="0" t="0" r="0" b="0"/>
          <a:pathLst>
            <a:path>
              <a:moveTo>
                <a:pt x="0" y="0"/>
              </a:moveTo>
              <a:lnTo>
                <a:pt x="0" y="168406"/>
              </a:lnTo>
              <a:lnTo>
                <a:pt x="1940689" y="168406"/>
              </a:lnTo>
              <a:lnTo>
                <a:pt x="1940689" y="33681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7D4870-77DF-413B-B936-388318C875BC}">
      <dsp:nvSpPr>
        <dsp:cNvPr id="0" name=""/>
        <dsp:cNvSpPr/>
      </dsp:nvSpPr>
      <dsp:spPr>
        <a:xfrm>
          <a:off x="5788480" y="3080794"/>
          <a:ext cx="1940689" cy="336813"/>
        </a:xfrm>
        <a:custGeom>
          <a:avLst/>
          <a:gdLst/>
          <a:ahLst/>
          <a:cxnLst/>
          <a:rect l="0" t="0" r="0" b="0"/>
          <a:pathLst>
            <a:path>
              <a:moveTo>
                <a:pt x="0" y="0"/>
              </a:moveTo>
              <a:lnTo>
                <a:pt x="0" y="168406"/>
              </a:lnTo>
              <a:lnTo>
                <a:pt x="1940689" y="168406"/>
              </a:lnTo>
              <a:lnTo>
                <a:pt x="1940689" y="33681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47C6EA-EB23-416C-8203-E21CA7417745}">
      <dsp:nvSpPr>
        <dsp:cNvPr id="0" name=""/>
        <dsp:cNvSpPr/>
      </dsp:nvSpPr>
      <dsp:spPr>
        <a:xfrm>
          <a:off x="5742760" y="4219545"/>
          <a:ext cx="91440" cy="336813"/>
        </a:xfrm>
        <a:custGeom>
          <a:avLst/>
          <a:gdLst/>
          <a:ahLst/>
          <a:cxnLst/>
          <a:rect l="0" t="0" r="0" b="0"/>
          <a:pathLst>
            <a:path>
              <a:moveTo>
                <a:pt x="45720" y="0"/>
              </a:moveTo>
              <a:lnTo>
                <a:pt x="45720" y="33681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0390C7-E67D-47E9-BF33-4FAA1251A91E}">
      <dsp:nvSpPr>
        <dsp:cNvPr id="0" name=""/>
        <dsp:cNvSpPr/>
      </dsp:nvSpPr>
      <dsp:spPr>
        <a:xfrm>
          <a:off x="5742760" y="3080794"/>
          <a:ext cx="91440" cy="336813"/>
        </a:xfrm>
        <a:custGeom>
          <a:avLst/>
          <a:gdLst/>
          <a:ahLst/>
          <a:cxnLst/>
          <a:rect l="0" t="0" r="0" b="0"/>
          <a:pathLst>
            <a:path>
              <a:moveTo>
                <a:pt x="45720" y="0"/>
              </a:moveTo>
              <a:lnTo>
                <a:pt x="45720" y="33681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DD49DC-5890-4B2B-B9A1-49DB8FBA6603}">
      <dsp:nvSpPr>
        <dsp:cNvPr id="0" name=""/>
        <dsp:cNvSpPr/>
      </dsp:nvSpPr>
      <dsp:spPr>
        <a:xfrm>
          <a:off x="3847791" y="3080794"/>
          <a:ext cx="1940689" cy="336813"/>
        </a:xfrm>
        <a:custGeom>
          <a:avLst/>
          <a:gdLst/>
          <a:ahLst/>
          <a:cxnLst/>
          <a:rect l="0" t="0" r="0" b="0"/>
          <a:pathLst>
            <a:path>
              <a:moveTo>
                <a:pt x="1940689" y="0"/>
              </a:moveTo>
              <a:lnTo>
                <a:pt x="1940689" y="168406"/>
              </a:lnTo>
              <a:lnTo>
                <a:pt x="0" y="168406"/>
              </a:lnTo>
              <a:lnTo>
                <a:pt x="0" y="33681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EB15BF-A586-4E5C-B245-B122E292FDB2}">
      <dsp:nvSpPr>
        <dsp:cNvPr id="0" name=""/>
        <dsp:cNvSpPr/>
      </dsp:nvSpPr>
      <dsp:spPr>
        <a:xfrm>
          <a:off x="4818136" y="1942042"/>
          <a:ext cx="970344" cy="336813"/>
        </a:xfrm>
        <a:custGeom>
          <a:avLst/>
          <a:gdLst/>
          <a:ahLst/>
          <a:cxnLst/>
          <a:rect l="0" t="0" r="0" b="0"/>
          <a:pathLst>
            <a:path>
              <a:moveTo>
                <a:pt x="0" y="0"/>
              </a:moveTo>
              <a:lnTo>
                <a:pt x="0" y="168406"/>
              </a:lnTo>
              <a:lnTo>
                <a:pt x="970344" y="168406"/>
              </a:lnTo>
              <a:lnTo>
                <a:pt x="970344" y="33681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2CA513-85F6-45CA-B2BD-B7855E010E3D}">
      <dsp:nvSpPr>
        <dsp:cNvPr id="0" name=""/>
        <dsp:cNvSpPr/>
      </dsp:nvSpPr>
      <dsp:spPr>
        <a:xfrm>
          <a:off x="3847791" y="1942042"/>
          <a:ext cx="970344" cy="336813"/>
        </a:xfrm>
        <a:custGeom>
          <a:avLst/>
          <a:gdLst/>
          <a:ahLst/>
          <a:cxnLst/>
          <a:rect l="0" t="0" r="0" b="0"/>
          <a:pathLst>
            <a:path>
              <a:moveTo>
                <a:pt x="970344" y="0"/>
              </a:moveTo>
              <a:lnTo>
                <a:pt x="970344" y="168406"/>
              </a:lnTo>
              <a:lnTo>
                <a:pt x="0" y="168406"/>
              </a:lnTo>
              <a:lnTo>
                <a:pt x="0" y="336813"/>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0EE88F-911E-46CD-982A-6F90FBB9D6BF}">
      <dsp:nvSpPr>
        <dsp:cNvPr id="0" name=""/>
        <dsp:cNvSpPr/>
      </dsp:nvSpPr>
      <dsp:spPr>
        <a:xfrm>
          <a:off x="4772416" y="803291"/>
          <a:ext cx="91440" cy="336813"/>
        </a:xfrm>
        <a:custGeom>
          <a:avLst/>
          <a:gdLst/>
          <a:ahLst/>
          <a:cxnLst/>
          <a:rect l="0" t="0" r="0" b="0"/>
          <a:pathLst>
            <a:path>
              <a:moveTo>
                <a:pt x="45720" y="0"/>
              </a:moveTo>
              <a:lnTo>
                <a:pt x="45720" y="33681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109E7D-565A-442F-BE32-A18FC4E6377E}">
      <dsp:nvSpPr>
        <dsp:cNvPr id="0" name=""/>
        <dsp:cNvSpPr/>
      </dsp:nvSpPr>
      <dsp:spPr>
        <a:xfrm>
          <a:off x="2877447" y="803291"/>
          <a:ext cx="1940689" cy="336813"/>
        </a:xfrm>
        <a:custGeom>
          <a:avLst/>
          <a:gdLst/>
          <a:ahLst/>
          <a:cxnLst/>
          <a:rect l="0" t="0" r="0" b="0"/>
          <a:pathLst>
            <a:path>
              <a:moveTo>
                <a:pt x="1940689" y="0"/>
              </a:moveTo>
              <a:lnTo>
                <a:pt x="1940689" y="168406"/>
              </a:lnTo>
              <a:lnTo>
                <a:pt x="0" y="168406"/>
              </a:lnTo>
              <a:lnTo>
                <a:pt x="0" y="33681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9C39F5-18AC-4EE5-BE07-9B434423FBCD}">
      <dsp:nvSpPr>
        <dsp:cNvPr id="0" name=""/>
        <dsp:cNvSpPr/>
      </dsp:nvSpPr>
      <dsp:spPr>
        <a:xfrm>
          <a:off x="4016198" y="1353"/>
          <a:ext cx="1603875" cy="8019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normalizeH="0" baseline="0" smtClean="0">
              <a:ln>
                <a:noFill/>
              </a:ln>
              <a:solidFill>
                <a:srgbClr val="000066"/>
              </a:solidFill>
              <a:effectLst/>
            </a:rPr>
            <a:t>Islam</a:t>
          </a:r>
          <a:endParaRPr kumimoji="0" lang="en-US" altLang="en-US" sz="1700" b="1" i="0" u="none" strike="noStrike" kern="1200" cap="none" normalizeH="0" baseline="0" smtClean="0">
            <a:ln>
              <a:noFill/>
            </a:ln>
            <a:solidFill>
              <a:srgbClr val="000066"/>
            </a:solidFill>
            <a:effectLst/>
          </a:endParaRPr>
        </a:p>
      </dsp:txBody>
      <dsp:txXfrm>
        <a:off x="4016198" y="1353"/>
        <a:ext cx="1603875" cy="801937"/>
      </dsp:txXfrm>
    </dsp:sp>
    <dsp:sp modelId="{8AFE6B13-4B41-453F-BEFC-A562332AC23F}">
      <dsp:nvSpPr>
        <dsp:cNvPr id="0" name=""/>
        <dsp:cNvSpPr/>
      </dsp:nvSpPr>
      <dsp:spPr>
        <a:xfrm>
          <a:off x="2075509" y="1140105"/>
          <a:ext cx="1603875" cy="8019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normalizeH="0" baseline="0" smtClean="0">
              <a:ln>
                <a:noFill/>
              </a:ln>
              <a:solidFill>
                <a:srgbClr val="000066"/>
              </a:solidFill>
              <a:effectLst/>
            </a:rPr>
            <a:t>Aqidah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normalizeH="0" baseline="0" smtClean="0">
              <a:ln>
                <a:noFill/>
              </a:ln>
              <a:solidFill>
                <a:srgbClr val="000066"/>
              </a:solidFill>
              <a:effectLst/>
            </a:rPr>
            <a:t>(Faith &amp; Belief)</a:t>
          </a:r>
          <a:endParaRPr kumimoji="0" lang="en-US" altLang="en-US" sz="1700" b="1" i="0" u="none" strike="noStrike" kern="1200" cap="none" normalizeH="0" baseline="0" smtClean="0">
            <a:ln>
              <a:noFill/>
            </a:ln>
            <a:solidFill>
              <a:srgbClr val="000066"/>
            </a:solidFill>
            <a:effectLst/>
          </a:endParaRPr>
        </a:p>
      </dsp:txBody>
      <dsp:txXfrm>
        <a:off x="2075509" y="1140105"/>
        <a:ext cx="1603875" cy="801937"/>
      </dsp:txXfrm>
    </dsp:sp>
    <dsp:sp modelId="{3CC5A60F-099E-4BF3-95C9-993762063FC1}">
      <dsp:nvSpPr>
        <dsp:cNvPr id="0" name=""/>
        <dsp:cNvSpPr/>
      </dsp:nvSpPr>
      <dsp:spPr>
        <a:xfrm>
          <a:off x="4016198" y="1140105"/>
          <a:ext cx="1603875" cy="8019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normalizeH="0" baseline="0" smtClean="0">
              <a:ln>
                <a:noFill/>
              </a:ln>
              <a:solidFill>
                <a:srgbClr val="000066"/>
              </a:solidFill>
              <a:effectLst/>
            </a:rPr>
            <a:t>Shariah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normalizeH="0" baseline="0" smtClean="0">
              <a:ln>
                <a:noFill/>
              </a:ln>
              <a:solidFill>
                <a:srgbClr val="000066"/>
              </a:solidFill>
              <a:effectLst/>
            </a:rPr>
            <a:t>(Practices &amp; Activities)</a:t>
          </a:r>
          <a:endParaRPr kumimoji="0" lang="en-US" altLang="en-US" sz="1700" b="1" i="0" u="none" strike="noStrike" kern="1200" cap="none" normalizeH="0" baseline="0" smtClean="0">
            <a:ln>
              <a:noFill/>
            </a:ln>
            <a:solidFill>
              <a:srgbClr val="000066"/>
            </a:solidFill>
            <a:effectLst/>
          </a:endParaRPr>
        </a:p>
      </dsp:txBody>
      <dsp:txXfrm>
        <a:off x="4016198" y="1140105"/>
        <a:ext cx="1603875" cy="801937"/>
      </dsp:txXfrm>
    </dsp:sp>
    <dsp:sp modelId="{26AAFD8D-7F56-4F98-9FC8-38841BEE1477}">
      <dsp:nvSpPr>
        <dsp:cNvPr id="0" name=""/>
        <dsp:cNvSpPr/>
      </dsp:nvSpPr>
      <dsp:spPr>
        <a:xfrm>
          <a:off x="3045853" y="2278856"/>
          <a:ext cx="1603875" cy="8019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normalizeH="0" baseline="0" smtClean="0">
              <a:ln>
                <a:noFill/>
              </a:ln>
              <a:solidFill>
                <a:srgbClr val="000066"/>
              </a:solidFill>
              <a:effectLst/>
            </a:rPr>
            <a:t>IBADAT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normalizeH="0" baseline="0" smtClean="0">
              <a:ln>
                <a:noFill/>
              </a:ln>
              <a:solidFill>
                <a:srgbClr val="000066"/>
              </a:solidFill>
              <a:effectLst/>
            </a:rPr>
            <a:t>(Man to God Worship)</a:t>
          </a:r>
          <a:endParaRPr kumimoji="0" lang="en-US" altLang="en-US" sz="1700" b="1" i="0" u="none" strike="noStrike" kern="1200" cap="none" normalizeH="0" baseline="0" smtClean="0">
            <a:ln>
              <a:noFill/>
            </a:ln>
            <a:solidFill>
              <a:srgbClr val="000066"/>
            </a:solidFill>
            <a:effectLst/>
          </a:endParaRPr>
        </a:p>
      </dsp:txBody>
      <dsp:txXfrm>
        <a:off x="3045853" y="2278856"/>
        <a:ext cx="1603875" cy="801937"/>
      </dsp:txXfrm>
    </dsp:sp>
    <dsp:sp modelId="{A522816B-58CC-4505-93B5-45E3380D3536}">
      <dsp:nvSpPr>
        <dsp:cNvPr id="0" name=""/>
        <dsp:cNvSpPr/>
      </dsp:nvSpPr>
      <dsp:spPr>
        <a:xfrm>
          <a:off x="4986543" y="2278856"/>
          <a:ext cx="1603875" cy="8019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normalizeH="0" baseline="0" smtClean="0">
              <a:ln>
                <a:noFill/>
              </a:ln>
              <a:solidFill>
                <a:srgbClr val="000066"/>
              </a:solidFill>
              <a:effectLst/>
            </a:rPr>
            <a:t>Muamalat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normalizeH="0" baseline="0" smtClean="0">
              <a:ln>
                <a:noFill/>
              </a:ln>
              <a:solidFill>
                <a:srgbClr val="000066"/>
              </a:solidFill>
              <a:effectLst/>
            </a:rPr>
            <a:t>(Man to Man Activities)</a:t>
          </a:r>
          <a:endParaRPr kumimoji="0" lang="en-US" altLang="en-US" sz="1700" b="1" i="0" u="none" strike="noStrike" kern="1200" cap="none" normalizeH="0" baseline="0" smtClean="0">
            <a:ln>
              <a:noFill/>
            </a:ln>
            <a:solidFill>
              <a:srgbClr val="000066"/>
            </a:solidFill>
            <a:effectLst/>
          </a:endParaRPr>
        </a:p>
      </dsp:txBody>
      <dsp:txXfrm>
        <a:off x="4986543" y="2278856"/>
        <a:ext cx="1603875" cy="801937"/>
      </dsp:txXfrm>
    </dsp:sp>
    <dsp:sp modelId="{A9CB09CD-CBE4-4BC3-BBFF-27C949A78698}">
      <dsp:nvSpPr>
        <dsp:cNvPr id="0" name=""/>
        <dsp:cNvSpPr/>
      </dsp:nvSpPr>
      <dsp:spPr>
        <a:xfrm>
          <a:off x="3045853" y="3417608"/>
          <a:ext cx="1603875" cy="8019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normalizeH="0" baseline="0" smtClean="0">
              <a:ln>
                <a:noFill/>
              </a:ln>
              <a:solidFill>
                <a:srgbClr val="000066"/>
              </a:solidFill>
              <a:effectLst/>
            </a:rPr>
            <a:t>Political Activities</a:t>
          </a:r>
          <a:endParaRPr kumimoji="0" lang="en-US" altLang="en-US" sz="1700" b="1" i="0" u="none" strike="noStrike" kern="1200" cap="none" normalizeH="0" baseline="0" smtClean="0">
            <a:ln>
              <a:noFill/>
            </a:ln>
            <a:solidFill>
              <a:srgbClr val="000066"/>
            </a:solidFill>
            <a:effectLst/>
          </a:endParaRPr>
        </a:p>
      </dsp:txBody>
      <dsp:txXfrm>
        <a:off x="3045853" y="3417608"/>
        <a:ext cx="1603875" cy="801937"/>
      </dsp:txXfrm>
    </dsp:sp>
    <dsp:sp modelId="{270A2DD2-DB4F-4CFE-AFB2-2153C3FC8DDA}">
      <dsp:nvSpPr>
        <dsp:cNvPr id="0" name=""/>
        <dsp:cNvSpPr/>
      </dsp:nvSpPr>
      <dsp:spPr>
        <a:xfrm>
          <a:off x="4986543" y="3417608"/>
          <a:ext cx="1603875" cy="8019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normalizeH="0" baseline="0" smtClean="0">
              <a:ln>
                <a:noFill/>
              </a:ln>
              <a:solidFill>
                <a:srgbClr val="000066"/>
              </a:solidFill>
              <a:effectLst/>
            </a:rPr>
            <a:t>Economic Activities</a:t>
          </a:r>
          <a:endParaRPr kumimoji="0" lang="en-US" altLang="en-US" sz="1700" b="1" i="0" u="none" strike="noStrike" kern="1200" cap="none" normalizeH="0" baseline="0" smtClean="0">
            <a:ln>
              <a:noFill/>
            </a:ln>
            <a:solidFill>
              <a:srgbClr val="000066"/>
            </a:solidFill>
            <a:effectLst/>
          </a:endParaRPr>
        </a:p>
      </dsp:txBody>
      <dsp:txXfrm>
        <a:off x="4986543" y="3417608"/>
        <a:ext cx="1603875" cy="801937"/>
      </dsp:txXfrm>
    </dsp:sp>
    <dsp:sp modelId="{D6FF2BD2-B9BB-4AA6-840F-69D995091057}">
      <dsp:nvSpPr>
        <dsp:cNvPr id="0" name=""/>
        <dsp:cNvSpPr/>
      </dsp:nvSpPr>
      <dsp:spPr>
        <a:xfrm>
          <a:off x="4986543" y="4556359"/>
          <a:ext cx="1603875" cy="8019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normalizeH="0" baseline="0" smtClean="0">
              <a:ln>
                <a:noFill/>
              </a:ln>
              <a:solidFill>
                <a:srgbClr val="000066"/>
              </a:solidFill>
              <a:effectLst/>
            </a:rPr>
            <a:t>Banking &amp; Financial Activities</a:t>
          </a:r>
          <a:endParaRPr kumimoji="0" lang="en-US" altLang="en-US" sz="1700" b="1" i="0" u="none" strike="noStrike" kern="1200" cap="none" normalizeH="0" baseline="0" smtClean="0">
            <a:ln>
              <a:noFill/>
            </a:ln>
            <a:solidFill>
              <a:srgbClr val="000066"/>
            </a:solidFill>
            <a:effectLst/>
          </a:endParaRPr>
        </a:p>
      </dsp:txBody>
      <dsp:txXfrm>
        <a:off x="4986543" y="4556359"/>
        <a:ext cx="1603875" cy="801937"/>
      </dsp:txXfrm>
    </dsp:sp>
    <dsp:sp modelId="{CBE8AD0C-2F7E-4BC8-9826-B78B33B86A71}">
      <dsp:nvSpPr>
        <dsp:cNvPr id="0" name=""/>
        <dsp:cNvSpPr/>
      </dsp:nvSpPr>
      <dsp:spPr>
        <a:xfrm>
          <a:off x="6927232" y="3417608"/>
          <a:ext cx="1603875" cy="8019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normalizeH="0" baseline="0" smtClean="0">
              <a:ln>
                <a:noFill/>
              </a:ln>
              <a:solidFill>
                <a:srgbClr val="000066"/>
              </a:solidFill>
              <a:effectLst/>
            </a:rPr>
            <a:t>Social Activities</a:t>
          </a:r>
          <a:endParaRPr kumimoji="0" lang="en-US" altLang="en-US" sz="1700" b="1" i="0" u="none" strike="noStrike" kern="1200" cap="none" normalizeH="0" baseline="0" smtClean="0">
            <a:ln>
              <a:noFill/>
            </a:ln>
            <a:solidFill>
              <a:srgbClr val="000066"/>
            </a:solidFill>
            <a:effectLst/>
          </a:endParaRPr>
        </a:p>
      </dsp:txBody>
      <dsp:txXfrm>
        <a:off x="6927232" y="3417608"/>
        <a:ext cx="1603875" cy="801937"/>
      </dsp:txXfrm>
    </dsp:sp>
    <dsp:sp modelId="{FE1A2454-ABD6-4414-BB8E-4ECC86721B24}">
      <dsp:nvSpPr>
        <dsp:cNvPr id="0" name=""/>
        <dsp:cNvSpPr/>
      </dsp:nvSpPr>
      <dsp:spPr>
        <a:xfrm>
          <a:off x="5956887" y="1140105"/>
          <a:ext cx="1603875" cy="8019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normalizeH="0" baseline="0" smtClean="0">
              <a:ln>
                <a:noFill/>
              </a:ln>
              <a:solidFill>
                <a:srgbClr val="000066"/>
              </a:solidFill>
              <a:effectLst/>
            </a:rPr>
            <a:t>Akhlaq</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normalizeH="0" baseline="0" smtClean="0">
              <a:ln>
                <a:noFill/>
              </a:ln>
              <a:solidFill>
                <a:srgbClr val="000066"/>
              </a:solidFill>
              <a:effectLst/>
            </a:rPr>
            <a:t>(Morality &amp; Ethics)</a:t>
          </a:r>
          <a:endParaRPr kumimoji="0" lang="en-US" altLang="en-US" sz="1700" b="1" i="0" u="none" strike="noStrike" kern="1200" cap="none" normalizeH="0" baseline="0" smtClean="0">
            <a:ln>
              <a:noFill/>
            </a:ln>
            <a:solidFill>
              <a:srgbClr val="000066"/>
            </a:solidFill>
            <a:effectLst/>
          </a:endParaRPr>
        </a:p>
      </dsp:txBody>
      <dsp:txXfrm>
        <a:off x="5956887" y="1140105"/>
        <a:ext cx="1603875" cy="80193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33D41-742B-42E5-8A64-BA9650D96D96}" type="datetimeFigureOut">
              <a:rPr lang="en-US" smtClean="0"/>
              <a:pPr/>
              <a:t>8/27/2020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B68197-9590-4353-8D10-F6829FE58D4E}" type="slidenum">
              <a:rPr lang="en-US" smtClean="0"/>
              <a:pPr/>
              <a:t>‹#›</a:t>
            </a:fld>
            <a:endParaRPr lang="en-US"/>
          </a:p>
        </p:txBody>
      </p:sp>
    </p:spTree>
    <p:extLst>
      <p:ext uri="{BB962C8B-B14F-4D97-AF65-F5344CB8AC3E}">
        <p14:creationId xmlns:p14="http://schemas.microsoft.com/office/powerpoint/2010/main" val="2007321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09B60-F67E-4E2F-9159-E962A726BAED}" type="slidenum">
              <a:rPr lang="en-US"/>
              <a:pPr/>
              <a:t>3</a:t>
            </a:fld>
            <a:endParaRPr lang="en-US"/>
          </a:p>
        </p:txBody>
      </p:sp>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r>
              <a:rPr lang="en-US"/>
              <a:t>Source: Institute of Policy Studies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p:txBody>
          <a:bodyPr/>
          <a:lstStyle/>
          <a:p>
            <a:pPr marL="228569" indent="-228569">
              <a:spcBef>
                <a:spcPct val="0"/>
              </a:spcBef>
              <a:defRPr/>
            </a:pPr>
            <a:r>
              <a:rPr lang="en-GB" dirty="0" smtClean="0"/>
              <a:t>In this slide we will</a:t>
            </a:r>
            <a:r>
              <a:rPr lang="en-GB" baseline="0" dirty="0" smtClean="0"/>
              <a:t> learn that what </a:t>
            </a:r>
            <a:r>
              <a:rPr lang="en-GB" baseline="0" dirty="0" err="1" smtClean="0"/>
              <a:t>islamic</a:t>
            </a:r>
            <a:r>
              <a:rPr lang="en-GB" baseline="0" dirty="0" smtClean="0"/>
              <a:t> Microfinance Product will be ideal for what sector, </a:t>
            </a:r>
            <a:r>
              <a:rPr lang="en-GB" dirty="0" smtClean="0"/>
              <a:t>We can categories</a:t>
            </a:r>
            <a:r>
              <a:rPr lang="en-GB" baseline="0" dirty="0" smtClean="0"/>
              <a:t> poverty into Six level</a:t>
            </a:r>
            <a:endParaRPr lang="en-GB" dirty="0" smtClean="0"/>
          </a:p>
        </p:txBody>
      </p:sp>
      <p:sp>
        <p:nvSpPr>
          <p:cNvPr id="19460" name="Slide Number Placeholder 3"/>
          <p:cNvSpPr txBox="1">
            <a:spLocks noGrp="1"/>
          </p:cNvSpPr>
          <p:nvPr/>
        </p:nvSpPr>
        <p:spPr bwMode="auto">
          <a:xfrm>
            <a:off x="3884613" y="8685214"/>
            <a:ext cx="2971800" cy="457200"/>
          </a:xfrm>
          <a:prstGeom prst="rect">
            <a:avLst/>
          </a:prstGeom>
          <a:noFill/>
          <a:ln>
            <a:miter lim="800000"/>
            <a:headEnd/>
            <a:tailEnd/>
          </a:ln>
        </p:spPr>
        <p:txBody>
          <a:bodyPr lIns="91428" tIns="45714" rIns="91428" bIns="45714" anchor="b"/>
          <a:lstStyle/>
          <a:p>
            <a:pPr algn="r">
              <a:defRPr/>
            </a:pPr>
            <a:fld id="{0BC91F28-DD87-49F5-AC53-3A61989BC746}" type="slidenum">
              <a:rPr lang="en-CA" sz="1200"/>
              <a:pPr algn="r">
                <a:defRPr/>
              </a:pPr>
              <a:t>15</a:t>
            </a:fld>
            <a:endParaRPr lang="en-CA"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take a glimp</a:t>
            </a:r>
            <a:r>
              <a:rPr lang="en-US" baseline="0" dirty="0" smtClean="0"/>
              <a:t>se of Need Assessment of Islamic Microfinance for Central Asia, the </a:t>
            </a:r>
            <a:r>
              <a:rPr lang="en-US" baseline="0" dirty="0" err="1" smtClean="0"/>
              <a:t>caucasus</a:t>
            </a:r>
            <a:r>
              <a:rPr lang="en-US" baseline="0" dirty="0" smtClean="0"/>
              <a:t> and South Asia. In Central Asia we are seeing a big Muslim </a:t>
            </a:r>
            <a:r>
              <a:rPr lang="en-US" baseline="0" dirty="0" err="1" smtClean="0"/>
              <a:t>Popoultaion</a:t>
            </a:r>
            <a:r>
              <a:rPr lang="en-US" baseline="0" dirty="0" smtClean="0"/>
              <a:t>. In Central Asia………….</a:t>
            </a:r>
            <a:endParaRPr lang="en-US" dirty="0" smtClean="0"/>
          </a:p>
          <a:p>
            <a:endParaRPr lang="en-US" dirty="0" smtClean="0"/>
          </a:p>
          <a:p>
            <a:r>
              <a:rPr lang="en-US" dirty="0" smtClean="0"/>
              <a:t>This concludes a great potential</a:t>
            </a:r>
            <a:r>
              <a:rPr lang="en-US" baseline="0" dirty="0" smtClean="0"/>
              <a:t> and requirement for Islamic Microfinance in these regions </a:t>
            </a:r>
            <a:endParaRPr lang="en-US" dirty="0" smtClean="0"/>
          </a:p>
          <a:p>
            <a:endParaRPr lang="en-US" dirty="0" smtClean="0"/>
          </a:p>
          <a:p>
            <a:endParaRPr lang="en-US" dirty="0" smtClean="0"/>
          </a:p>
          <a:p>
            <a:endParaRPr lang="en-US" dirty="0" smtClean="0"/>
          </a:p>
          <a:p>
            <a:r>
              <a:rPr lang="en-US" dirty="0" smtClean="0"/>
              <a:t>http://en.wikipedia.org/wiki/South_asia</a:t>
            </a:r>
          </a:p>
          <a:p>
            <a:r>
              <a:rPr lang="en-US" dirty="0" smtClean="0"/>
              <a:t>http://en.wikipedia.org/wiki/Central_Asia</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fontAlgn="b" latinLnBrk="0" hangingPunct="1"/>
            <a:endParaRPr lang="en-US" b="1"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we have the country wise detail of some Islamic Microfinance Institutions worldwide. </a:t>
            </a:r>
            <a:endParaRPr lang="en-US" dirty="0"/>
          </a:p>
        </p:txBody>
      </p:sp>
      <p:sp>
        <p:nvSpPr>
          <p:cNvPr id="4" name="Slide Number Placeholder 3"/>
          <p:cNvSpPr>
            <a:spLocks noGrp="1"/>
          </p:cNvSpPr>
          <p:nvPr>
            <p:ph type="sldNum" sz="quarter" idx="10"/>
          </p:nvPr>
        </p:nvSpPr>
        <p:spPr/>
        <p:txBody>
          <a:bodyPr/>
          <a:lstStyle/>
          <a:p>
            <a:pPr>
              <a:defRPr/>
            </a:pPr>
            <a:fld id="{7515CECB-0091-4C5B-9353-CEDA54ED7B3E}" type="slidenum">
              <a:rPr lang="en-US" smtClean="0"/>
              <a:pPr>
                <a:defRPr/>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398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30725"/>
          </a:xfrm>
        </p:spPr>
        <p:txBody>
          <a:bodyPr/>
          <a:lstStyle/>
          <a:p>
            <a:endParaRPr lang="en-US"/>
          </a:p>
        </p:txBody>
      </p:sp>
      <p:sp>
        <p:nvSpPr>
          <p:cNvPr id="4" name="Date Placeholder 3"/>
          <p:cNvSpPr>
            <a:spLocks noGrp="1"/>
          </p:cNvSpPr>
          <p:nvPr>
            <p:ph type="dt" sz="half" idx="10"/>
          </p:nvPr>
        </p:nvSpPr>
        <p:spPr>
          <a:xfrm>
            <a:off x="609600" y="6243638"/>
            <a:ext cx="28448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8737600" y="6243638"/>
            <a:ext cx="2844800" cy="457200"/>
          </a:xfrm>
        </p:spPr>
        <p:txBody>
          <a:bodyPr/>
          <a:lstStyle>
            <a:lvl1pPr>
              <a:defRPr/>
            </a:lvl1pPr>
          </a:lstStyle>
          <a:p>
            <a:fld id="{FA548C7F-31C7-4967-82B3-B4012906658C}" type="slidenum">
              <a:rPr lang="en-US" altLang="en-US"/>
              <a:pPr/>
              <a:t>‹#›</a:t>
            </a:fld>
            <a:endParaRPr lang="en-US" altLang="en-US"/>
          </a:p>
        </p:txBody>
      </p:sp>
    </p:spTree>
  </p:cSld>
  <p:clrMapOvr>
    <a:masterClrMapping/>
  </p:clrMapOvr>
  <p:transition>
    <p:check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09600" y="1600201"/>
            <a:ext cx="10972800" cy="4530725"/>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B0B45D4-D782-485E-9470-94556F92BFD9}" type="slidenum">
              <a:rPr lang="en-US" altLang="en-US"/>
              <a:pPr>
                <a:defRPr/>
              </a:pPr>
              <a:t>‹#›</a:t>
            </a:fld>
            <a:endParaRPr lang="en-US" altLang="en-US"/>
          </a:p>
        </p:txBody>
      </p:sp>
    </p:spTree>
  </p:cSld>
  <p:clrMapOvr>
    <a:masterClrMapping/>
  </p:clrMapOvr>
  <p:transition>
    <p:check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2106ACA-6A5A-49F1-9FD2-2D450EEB873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pPr/>
              <a:t>8/27/2020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8/27/2020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 id="2147483669" r:id="rId18"/>
    <p:sldLayoutId id="2147483670"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alhudacibe.com/" TargetMode="External"/><Relationship Id="rId2" Type="http://schemas.openxmlformats.org/officeDocument/2006/relationships/hyperlink" Target="mailto:Zubair.mughal@alhudacibe.com" TargetMode="Externa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723" y="4619155"/>
            <a:ext cx="7766936" cy="1650999"/>
          </a:xfrm>
        </p:spPr>
        <p:txBody>
          <a:bodyPr>
            <a:normAutofit/>
          </a:bodyPr>
          <a:lstStyle/>
          <a:p>
            <a:endParaRPr lang="en-US" sz="1600" b="1" dirty="0" smtClean="0">
              <a:solidFill>
                <a:schemeClr val="bg1"/>
              </a:solidFill>
              <a:latin typeface="Castellar" panose="020A0402060406010301" pitchFamily="18" charset="0"/>
            </a:endParaRPr>
          </a:p>
          <a:p>
            <a:r>
              <a:rPr lang="en-US" sz="1600" b="1" dirty="0" smtClean="0">
                <a:solidFill>
                  <a:schemeClr val="bg1"/>
                </a:solidFill>
                <a:latin typeface="Castellar" panose="020A0402060406010301" pitchFamily="18" charset="0"/>
              </a:rPr>
              <a:t>Muhammad </a:t>
            </a:r>
            <a:r>
              <a:rPr lang="en-US" sz="1600" b="1" dirty="0">
                <a:solidFill>
                  <a:schemeClr val="bg1"/>
                </a:solidFill>
                <a:latin typeface="Castellar" panose="020A0402060406010301" pitchFamily="18" charset="0"/>
              </a:rPr>
              <a:t>Zubair Mughal</a:t>
            </a:r>
          </a:p>
          <a:p>
            <a:r>
              <a:rPr lang="en-US" sz="1400" b="1" dirty="0">
                <a:solidFill>
                  <a:schemeClr val="bg1"/>
                </a:solidFill>
                <a:latin typeface="Castellar" panose="020A0402060406010301" pitchFamily="18" charset="0"/>
              </a:rPr>
              <a:t>Chief Executive </a:t>
            </a:r>
            <a:r>
              <a:rPr lang="en-US" sz="1400" b="1" dirty="0" smtClean="0">
                <a:solidFill>
                  <a:schemeClr val="bg1"/>
                </a:solidFill>
                <a:latin typeface="Castellar" panose="020A0402060406010301" pitchFamily="18" charset="0"/>
              </a:rPr>
              <a:t>Officer</a:t>
            </a:r>
          </a:p>
          <a:p>
            <a:r>
              <a:rPr lang="en-US" sz="1400" b="1" dirty="0" err="1" smtClean="0">
                <a:latin typeface="Castellar" panose="020A0402060406010301" pitchFamily="18" charset="0"/>
              </a:rPr>
              <a:t>Allhuda</a:t>
            </a:r>
            <a:r>
              <a:rPr lang="en-US" sz="1400" b="1" dirty="0" smtClean="0">
                <a:latin typeface="Castellar" panose="020A0402060406010301" pitchFamily="18" charset="0"/>
              </a:rPr>
              <a:t> </a:t>
            </a:r>
            <a:r>
              <a:rPr lang="en-US" sz="1400" b="1" dirty="0">
                <a:solidFill>
                  <a:schemeClr val="bg2">
                    <a:lumMod val="50000"/>
                  </a:schemeClr>
                </a:solidFill>
                <a:latin typeface="Castellar" panose="020A0402060406010301" pitchFamily="18" charset="0"/>
              </a:rPr>
              <a:t>centre of Islamic banking and economics</a:t>
            </a:r>
          </a:p>
          <a:p>
            <a:endParaRPr lang="en-US" dirty="0">
              <a:latin typeface="Castellar" panose="020A0402060406010301" pitchFamily="18" charset="0"/>
            </a:endParaRPr>
          </a:p>
        </p:txBody>
      </p:sp>
      <p:sp>
        <p:nvSpPr>
          <p:cNvPr id="4" name="Rounded Rectangle 3"/>
          <p:cNvSpPr/>
          <p:nvPr/>
        </p:nvSpPr>
        <p:spPr bwMode="auto">
          <a:xfrm>
            <a:off x="863600" y="166982"/>
            <a:ext cx="8521700" cy="4169628"/>
          </a:xfrm>
          <a:prstGeom prst="roundRect">
            <a:avLst/>
          </a:prstGeom>
          <a:solidFill>
            <a:schemeClr val="accent2">
              <a:lumMod val="75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lstStyle/>
          <a:p>
            <a:pPr algn="ctr"/>
            <a:endParaRPr lang="en-US" b="1" dirty="0" smtClean="0"/>
          </a:p>
          <a:p>
            <a:pPr algn="ctr"/>
            <a:endParaRPr lang="en-US" dirty="0" smtClean="0"/>
          </a:p>
          <a:p>
            <a:pPr algn="ctr"/>
            <a:endParaRPr lang="en-US" dirty="0" smtClean="0"/>
          </a:p>
          <a:p>
            <a:pPr marL="342900" indent="-342900" algn="ctr">
              <a:defRPr/>
            </a:pPr>
            <a:r>
              <a:rPr lang="en-US" sz="3200" b="1" u="sng" dirty="0" smtClean="0"/>
              <a:t>Introduction to Islamic Microfinance</a:t>
            </a:r>
          </a:p>
          <a:p>
            <a:pPr marL="342900" indent="-342900" algn="ctr">
              <a:defRPr/>
            </a:pPr>
            <a:endParaRPr lang="en-US" sz="3200" b="1" u="sng" dirty="0" smtClean="0"/>
          </a:p>
          <a:p>
            <a:pPr marL="342900" indent="-342900" algn="ctr">
              <a:defRPr/>
            </a:pPr>
            <a:endParaRPr lang="en-US" sz="3200" b="1" u="sng" dirty="0" smtClean="0"/>
          </a:p>
          <a:p>
            <a:pPr marL="342900" indent="-342900" algn="ctr">
              <a:defRPr/>
            </a:pPr>
            <a:endParaRPr lang="en-US" sz="3200" b="1" u="sng" dirty="0" smtClean="0"/>
          </a:p>
          <a:p>
            <a:pPr marL="342900" indent="-342900" algn="ctr">
              <a:defRPr/>
            </a:pPr>
            <a:endParaRPr lang="en-US" sz="3200" b="1" u="sng" dirty="0" smtClean="0"/>
          </a:p>
          <a:p>
            <a:pPr marL="342900" indent="-342900" algn="ctr">
              <a:defRPr/>
            </a:pPr>
            <a:endParaRPr lang="en-US" sz="2400" b="1" u="sng" dirty="0" smtClean="0"/>
          </a:p>
          <a:p>
            <a:pPr marL="342900" indent="-342900" algn="ctr">
              <a:defRPr/>
            </a:pPr>
            <a:endParaRPr lang="en-US" sz="2400" b="1" dirty="0" smtClean="0">
              <a:solidFill>
                <a:schemeClr val="tx1"/>
              </a:solidFill>
            </a:endParaRPr>
          </a:p>
        </p:txBody>
      </p:sp>
      <p:pic>
        <p:nvPicPr>
          <p:cNvPr id="7" name="Picture 2" descr="http://www.ambafrance-ie.org/IMG/arton2781.jpg"/>
          <p:cNvPicPr>
            <a:picLocks noChangeAspect="1" noChangeArrowheads="1"/>
          </p:cNvPicPr>
          <p:nvPr/>
        </p:nvPicPr>
        <p:blipFill>
          <a:blip r:embed="rId2"/>
          <a:srcRect/>
          <a:stretch>
            <a:fillRect/>
          </a:stretch>
        </p:blipFill>
        <p:spPr bwMode="auto">
          <a:xfrm>
            <a:off x="9605727" y="0"/>
            <a:ext cx="2586273" cy="1576524"/>
          </a:xfrm>
          <a:prstGeom prst="rect">
            <a:avLst/>
          </a:prstGeom>
          <a:noFill/>
        </p:spPr>
      </p:pic>
      <p:pic>
        <p:nvPicPr>
          <p:cNvPr id="48132" name="Picture 4" descr="https://www.agr.state.il.us/wp-content/uploads/agriculture.jpg"/>
          <p:cNvPicPr>
            <a:picLocks noChangeAspect="1" noChangeArrowheads="1"/>
          </p:cNvPicPr>
          <p:nvPr/>
        </p:nvPicPr>
        <p:blipFill>
          <a:blip r:embed="rId3"/>
          <a:srcRect/>
          <a:stretch>
            <a:fillRect/>
          </a:stretch>
        </p:blipFill>
        <p:spPr bwMode="auto">
          <a:xfrm>
            <a:off x="9533299" y="5260063"/>
            <a:ext cx="2658701" cy="1597937"/>
          </a:xfrm>
          <a:prstGeom prst="rect">
            <a:avLst/>
          </a:prstGeom>
          <a:noFill/>
        </p:spPr>
      </p:pic>
      <p:pic>
        <p:nvPicPr>
          <p:cNvPr id="48134" name="Picture 6" descr="http://www.harwinton.us/sites/harwintonct/files/u68/agriculture-school.jpg"/>
          <p:cNvPicPr>
            <a:picLocks noChangeAspect="1" noChangeArrowheads="1"/>
          </p:cNvPicPr>
          <p:nvPr/>
        </p:nvPicPr>
        <p:blipFill>
          <a:blip r:embed="rId4"/>
          <a:srcRect/>
          <a:stretch>
            <a:fillRect/>
          </a:stretch>
        </p:blipFill>
        <p:spPr bwMode="auto">
          <a:xfrm>
            <a:off x="9560460" y="2410842"/>
            <a:ext cx="2631540" cy="1889554"/>
          </a:xfrm>
          <a:prstGeom prst="rect">
            <a:avLst/>
          </a:prstGeom>
          <a:noFill/>
        </p:spPr>
      </p:pic>
      <p:sp>
        <p:nvSpPr>
          <p:cNvPr id="18434" name="AutoShape 2" descr="data:image/jpeg;base64,/9j/4AAQSkZJRgABAQAAAQABAAD/2wCEAAkGBxMREhUUExMUFBMXGB0VFhUXGBgXGRcZGBgXFhgaGhYfHiggHxwnHhgYJDEhJSsrLi8uHCAzOjMtNygtLysBCgoKDg0OGxAQGzIkICQsLy8sLywsLC8vLDgsMC8sLCwsLCwvLywyLCwvLywsLSwvLCwsLDQsLCwsLCwsLCwsLP/AABEIAJwBQgMBEQACEQEDEQH/xAAcAAEAAgMBAQEAAAAAAAAAAAAABgcDBAUBAgj/xABLEAACAQMCBAMDBAwMBQUAAAABAgMABBESIQUGEzEHIkEyUWEUI3GBFzQ1QlJyc5GTobGyM1RigoOSs8HR0uHiFiRjosMVJVPT8P/EABoBAQADAQEBAAAAAAAAAAAAAAACAwQBBQb/xAA8EQACAQIEAgYIBQMEAwEAAAAAAQIDEQQSITFBUSJhcYGR8AUTFDOhscHRFTI04fFCUnIkNVOyYoKiI//aAAwDAQACEQMRAD8AvG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DXv7tYY2kbsMehPcgDYAnuR2FdSu7HG7K5qcvcaS8hEiKy7gMrd1JVXAz2PlZdxkb96lODg7M5Cakro6dQJHxJKq41EDJCjO2Sew+mlgfdAKAUAoBQCgFAKAUAoBQCgFAKAUAoDT4vfrbwSTMCVjUuQO5wM4FRlLKmy2jSdWpGmuLsQb7LEP8AFpf6yf41l9sjyPY/Aqn96+JO+FXy3EMcyghZEVwD3AYA4PxrVGWZJnjVqTpVJU3unbwNqpFYoCJczc+Q2U3RaKV2ChiV0482cDcj3VnqYiMJWaPTwnoupiKfrFJJX43+x98rc7xX8rRJFIjBC+W04IBAPYnfzCu0sRGo7JHMZ6NnhoKcpJ620uSqrzzRQCgFAKAUAoBQCgFAcrmHiLQINJVdWoa2VmAwjMBgEZY4wBkZO3cipwjdkZOyIbb8WERSNZppWRgqyEv5Y2ZXRjGCxKaMgvIMZAxpB20OF9bW8+dinMloTrhvF4LjV0Jo5dOC2hg2NQJXOO2cGs0oSjui5ST2Zj4jxTpusSRtLMwLBFwoCjbWznYLq0jbLebOCAcdjG6u9g5WdjkcwcVmEEiNbzxMy6VeNo3GSUGNZyEPmbzOoUBSSRU4QWZO5GUnbY1uWeJSJG8aWk+oOxWImIJEpGQglGE05DgAaiDscbVKpFN3bXxIwk0rJHdteLN1BFNC0TtnpnIdH0l8gMOxCKrEMB7QAJwaqcNLp3LFLgzfurdZEZHGpWGCPeP/AN61FOzujrVyP2HF2tpxaXbZL/atwdhMP/jc9hMNvxtj3OKtlBSWaPeuX7EFLK8su4kFtcJIodGDqezKcjY4P5iCPqqpprRk077GWuHRQCgFAKAUAoBQCgFAKAUAoBQHI5vt3lsrhEUs7RMFUdycdh8arqpuDSNWCnGGIhKTsk0Uh/w3efxS4/RP/hXleqn/AGvwPr/bMP8A8i8UXjypbtFZWyOpV1hRWU9wQoyDXrU1aCTPj8ZOM8ROUdm38zq1MzCgKU8Vfug35NP768zFe8PrfQ/6VdrNjwg+3X/IN+/HXcJ7zuIem/06/wAl8mXHXpHyooBQCgFAKAUAoBQCgIn4l8ZktLNmjhWQN5GZmwI9Xstp7tvjtjBxV+Hgpzs2U15uELpFV2PDGu2R1kW4t0Uy3EbE2kUWPMyALliRkEuinuNyTW5yUNNnw4syRjnad7rjwMnh3zMLW9fPzdvM3mVACqgFtB8w16F1HcYONzXMRSzQ60coVVGb5MtiS/S2u2klIEVysaxy5XTlBIdJbA76gVySSWOBgGsOVyhZcDddRld8Tnzcwmdb6F0kZCGSLRFIG0MEhYNlfa1uSMAkruARjMlTyuLRFyummaPD+aGSwV4omSV5SwDJI6YkkWZ8MEBYFZdKkDdvKNRxmcqV6lm/OxGM7QujtX3E47uWCGDLukkdw5wPmkAV/MGBw5WRBpIBwxIOVOKlFwTb7CxvNZIklxOsaM7nSigsxPoFGSfzCqkruyJt21KW5958jvUMSrJHCMPE5jUtI4bZgSwMabEZXLHPpuK9Ghh3B34mCtXUllI7y9zTeWHTKSN0GYv0zgq41YfGQcHIO49frq6pShUvfcphVnTtyL+5f4zHewJPEfKw3BxlW9Vb4g15U4OEsrPUhNTV0dGoEiBeKfNdxw/5P8nKDqa9WpdXs6MY3/lGtWGoxqXzGbEVZU7WJjwe4aW3hkbGp40dsbDLKCdvpNZ5K0mjRF3SZuVE6V94p83XPD2txblB1BIW1Lq9kpjG/wDKNa8NRjUvmM2Iqyp2sZvEDmm4s7S2mhKa5CA+pcjeMtsM7b1GhSjObTO16rhBNEn5XvnuLO3mkxrkjV2wMDJGTgVTUiozaRdB3imbfEb6O3jaWVwkaDLMew/xPoB61GMXJ2R2UlFXZWvDedeIcSu2jsUjjtxjLyJq0L+E5z7R9EH59ia2yoU6cLz3Mka86k7QWh2vETmW4sBbCFkJcPrZlySU6eMAEAZ1H9VeRia0oWy8T6P0VgqWJU/WX0tt13+xDfsk3/4UX6P/AFrL7VUPW/B8Lyfj+w+yTf8A4UX6P/WntVQfg+F6/H9jf4T4pXCsPlEaSR+vTGhx9GTpP0bfTU4YuSfSRTW9CUpL/wDJtPr1X3+ZYfGONBbGS6gKuBEZIyc4O22R3+qtk6nQconh0MPfExo1NNbMq77Jd/74f0Z/zVg9rqH0X4Nhevx/YtrgV8ZrWCZ8BniSRsbKCyBjjPYb16EJXimz5nEUlTrSpx4NpeJBuYPFEKxS0jWQDbqvnST/ACUGCR8SR/fWWpi7O0UexhvQjks1Z26lv3v+SPHxLv8A3wj+jP8Amqn2uobvwbC9fj+xHeN8Xlu5TLLpLkBfKNIwO22apnNzd2bsPh4UIZIbEp8Ift1/yDfvx1fhPedx53pv9Ov8l8mXHXpHyooBQCgFAKAUAoBQCgIh4pWhksiwGoxMJAmM62IMSA/AGTV/NFaMM7TtzKa6vEpXhd2lje6zGJ44ndNLbB188eexHY5xgivRknOFtrnnRap1OZo3F2pnaVE6amQuqI2NALZAV8bEehx6dvSppdGzK3LpXL940flHCg6yPqMUcscx8jKxClZGK+yBnLY+91fRXlQ6NW1uJ60tadyCycuoNTScUvLhpHWKQ2ySMjOxCKjS6ih3YLgkYyBgZrT6x8IJdpn9Xzk32GonBbQRxheJXltGSrRdVGEWpgJUYaWCqcENnIx3qXrJ3fRT7CPq4pWUmvNyw/D+1aOOcyTm5k6uk3BbUroqKyhGJPlXUwI9H11kru7VlbqNNFWTu79ZI724jVMv5kby6QpfXq2wFAOrP7M+lUpO+ha2rEBuoY4ZZprWETvNEzCSZndEiCK7KsZyzgsQojXscDCjvqTbSUna3Lz8TO7JtxV7lRcZuZ5JS1wGD4ACldAVMZUKmAFXByABjfPrXoQUUuiedUcm+kXh4RwyJw5BICMsXTPbQ+HBHwyT9ea8zFNOpoenhk1TVyaVnLypvHntaf0v/jrfgv6u4w43gWRy59qW/wCRj/cWsdT8z7TZD8qOjUCRUHj17dp+LL+2KvQwW0u4w4zgbPi79zrL8Zf7E1HCe8l54ksV7tEu5Y4jFbcJtpZnCRpAhLH8UYAHqT2AHes9SLlVaXMvhJRppvkV7PNd8x3OlMw2UZ9ey/ym9GlI7L2A+snYlDDx11fn4GTpYiXKJbXAuDQ2cKwwLpQdz6sfVmPqx/07CsE5ubuzdCCgrI5vN3KcfEOlrkeMx6sadJzr05yCP5I/XWarRVS1+B6GCx88LmypO9t+q/3IXxDkbh8B0y8R6bfgsYg39XvWaWHpR3ketT9J4uqrwo3XeaTctcKx90/3D+rFQ9VR/vLvbMd/wfMhLDBODkZ2PbI9+Kynrosjl+QngFyD2XqgfAHDftY1tpv/AE77zwMSkvScP/UrasR9AWjzHxIw8DtVU4M0UMWR+CYtTfnC6f51ehVlaglzPnMLRVT0lUb/AKXJ/Gy+dysI0LEKBkkgAe8k4A/PXnn0TaSuyzbTwoXSOpctr9QijSPgM5J+nb6K3LBq2rPnp+nXfoQ062QjmzgnyK5aEPrAAYMRg4YdiPfsay1afq5ZT18FifaKSqWsd/wg+3X/ACDfvx1dhPedxi9N/p1/kvky469I+VFAKAUAoBQCgFAKAqLn/mC+lvltrR5FUjQsaEq0hPtu2PMqb4DZHskj31voU6ahmkYq0551GJNOCWqJdXEEZZrdEiLozNIqT6mbClySDpEbEZ9VPcms023FN76+BpitWlsUVzNLG1zKIv4JGKITglgpILkjuWbU386vUpp5Vc8uq05uxz44WYMVBIXGcbkAnAOO+M4GfiPfU7pFaTexZ9jcTW1qIJGLxQrmVWdUV214a3VhlgqF9OSCryeQsAArYZKMpZlu/N/Oy1PQjeMcr4ebeew+eXLQWuIJ7hYm3aFWjVZ4o3kSQEyHKhiyK3TAfcEehx2o83Siu3l569BT6PRbPq4tXXpyiWMNFJmESiPph2hjCHpoE0BVj8vlZQUYnGCRxNPS2+9u0OL3v4mczIW6UgdraeXRJYxpJGbcR4aSV3Vu2plL48jBiQTpBrlnut1x59RJvhwfDkcuTmGDh0vRjlF9ZFtcaCQOsSEPqjZCDkhihBz2XbGWzZ6uVRXasyp1I03bdEQsuZLmKR3DhhI2qSNwGic5Bw0R2wMADGCABgjFaHSi1YzKtJO5YHATHxoMphZCJFlnOAVYgMEBl2ZkALfNsC24w2Btknejx7PP1NcGqy27Tu3vMj2Np1YYY/kcLi3jRmYyyhGMRYN2Rcq2M6iQM7ZqpUlOdm9XqWyqZI3S0RKOVuOLfWyTqpTVkMhOSrKxUjP1VTUp5JZS2nPPG5Xnjz2tP6X/AMda8F/V3GTG8CyOXPtS3/Ix/uLWOp+Z9psh+VHRqBIqDx69u0/Fl/bFXoYLaXcYcZwNnxd+51l+Mv8AYmo4T3kvPElivdojXBOHXvGlihDdO1tkEYbB0BguM4+/kP8A2g+mfNdOUKN3xZRGM69lskdTw55gfht09hd+RGfAJ7RynAG/4DjG/wBB9TUMRTVSPrIllCo6cvVyLnrzjeQHxT5kkt1SCFijyAs7jZlQHACn0JOd/THxrJiqrisq4nteh8HCq3UmrpbLr/YrTgvAri8YrBGXI3dsgAZzuzE9zv8AGsMKcpvoo+gr4qlQSdR25HZm8PL9VLdNDgZwsikn6BtVjw1RcDJH0thW7XfgRQGqD0yyOXfuDd/TJ+xK20v08u88DFf7nT7iuKxHvk/51+5PDPxE/sK2V/dRPEwH66v2v/sQ7gQ/5q2/Lxf2qVmp/nXaeriPcz/xl8mfoyvZPgylPFX7oN+TT++vMxXvD630P+lXazY8IPt1/wAg378ddwnvO4h6b/Tr/JfJlx16R8qKAUAoBQCgFAKAw3kJdGQMyFhjUvtLnYlT6H3H0rqdnc41dEbltUt2FpYRpHPIuuWYjUYo8kdSRjlpJGIIUMdyCTspq5Ny6U9itq3Rgcnnni8fCLIW9vnrzagGJy+/8JM7dy5J7n1PuGKnRg6s80tl5sV1pqlCy3KX4XYmeVYg8cZY4DSNoQfS2DXpSllVzzYRzOxLb3kTiHDwtwpVmjJfVGdQUKNWTkDIID5BGMDG+rFZ1iKdTomh4epT6S4Eh4BxCKdYmEZiRUe5ky+qMyLII9OWOr+GZZtOobgdyRimcXG6v1ee7Q0QmpWff5+Zhspi5jYy3PzjSSkNbaV3woJYnzKA3mbcef3k1Jq19F4nIu/PwNm6tUdQRMscqzIw1OFUEJEV1/fMhOAAo8py2fSoptcOBKST48TS4ndxxiJjKIIOoqzKqmTIVA0cRC7HyyTR758qJncAVKKbvpd8Pv8AJkZNK2tke2k1vKIrZ1jaPzR2lx02ZXR8aHc6MaovYKtsSSW04yTUleS7155hZXaPh56iLcz8j3diXLRl4FO0yeYafQsBuvxztn1NX068J9plqYecOw7XhZzgll1IJQNEjBkbOAJDhMM3opGDq9NJ99V4mi52ki3DVlHosnVo8Jia3uow1lcSP0ZCcqrtKxaFnHY9TUY5BswKjYgZyu980d15v9zUrWyvZ+f4O3y7wBrIskcmuBt8OB1FYYA84wHGBjcath5j6V1KmfV7lkIZdtiG+OtmWht5QNkdkPw1qCP3K0YJ9JozYyPRTJb4f8US5sLdlIJSNYnHqHjUKcj0zjP0EVRXg41GX0ZKUE0SKqS0pXxovRcXkFvF5njXSQPw5WXCfThV/rCvRwkcsHJ+bGDFvNJRR2vGiHRZWqfgyBfzRMKrwbvNsni/yImPIMYXh1pgAZhUnAxuRkn6STms9f3ku00UlaCI74r8n/KovlMK5niXzADeSMbkY9WXcj37j3Vdha2R5XsynE0c6zLdHnhRzj8qi+TTNmeNfKxO8sY2zn1ZdgfeMH30xVHI8y2Yw1bOsr3Rw/GL7bi/Ij9968PGfnXYfZeg/cy/y+iNbkLnGLh6SpLHI+tw4Mek48oXBDMPd+uuYeuqaaZZ6R9HzxUoyg0rK2t/omSaXxVtipAguc4OMiIDPxPUNXvFwtszzl6DrX1lH4/YqUCvOR9OWRy79wbv6ZP2JW2l+nl3ngYr/c6fcVxWI98n/Oo/9p4afTTGPzwf6Gtlf3UTxMB+ur9r/wCxBbWcxyJIvtI6uM9sqwYZ+sVkTs7nszipxcXxTXiWIPFp/wCKL+mP/wBdbPbX/b8TwvwGP/J/8/uQrmXjTXtw07IEJAUKDnAUe/Aye/pWarUzyzHrYTDLD0lTTuSPwg+3X/IN+/HV2E953GD03+nX+S+TLjr0j5UUAoBQCgFAKAUAoCB8Q5l/9Ourp57eYrO8fRKmMlysYQIq69WnKlgcd3IIB76o0vWRST23M7qZJNtblb+I95I1wFmx1iqySqO0Wpcxwj4IjZJ9Wdj7q2YeKUdNvOpkxMm3Z+eo0J+BqOGR3mSHa4aHB7MmjIIHvDKw+v4VJVH61w6it016pT6yy+WuX7m44Mbe6LoC2pAQWkEK6HVcahhtStgNnAI29Kx1KkY1s0TbTpydLLI43LdusFu6QaneSEzQlumSs3T6qL0wxbTLFHkalBwhPrtZUblK8ufnwI04qKaj5/k6q3MvzJdoiZJYVXpppR1ldAxOp2ZgUYkFSuPLnc4Wuy1t1k7vTuOfcXxhcIs0MaLBrCsrOS3zWN9gNzgEkgZfPYYko3V7cSMpWdr8DejyxtQZGaUa7gNDp6jKmiMoY2HmGoyghQSQnp6Rel+W2pLkS7lCPqW2twH1zSSqSmnbqt02CHdTpCkZ3H01RV0lZci2nrHUqbjXO/Eru4kigLhSzIsEUYY6QSPNsWJx39PorfChThFORhnXqSk1EiXDI4esFuWkjiGrWUGXBAOAAfXUAPhWiTduiZ4JZrSL04JxVHtDbcSaNZFiXqiQhRJE65V9/hlW9zKfhXlzi1PNT5nqQl0bT3O3ylM72VuzsWcxrqY+0SBjLfyvePfmq6qSm7E4O8Vc2+L8MjuoXhmXVG4wR+sEH0IIBB94qMZOLujsoqSsyqX5A4nw+Rn4fNrU+5lRiPQOj/Ntj359+wrd7RSqK1RGL2epTd6bM0n/ABLKNBBQHYsDbJ/3A5/q71z/AEy1+5J+0vyjscjeG/yWUXN04lnBLKoyVVj3csd2ff6jvucEV1sTmWWOxOjhsrzS1Z0fE7lqfiEMSQaNSSazrbSMaWXbY+pqGGqxpybZPEU3UjZHf5XsXt7SCGTGuONUbByMgYOD7qqqSUptotgrRSOpUCRVnMfh3crei64c0aebqaWYrok++0gA5Rvd8SO1bqeJi4Zahjnh5Z80Du838oS8QjhkJSK6RNLrktGc7kBgMjBzg47Hce7ysTQVR3iz3/RvpH2a8Zq6fLgQs+Gt/wC6H9J/trH7JUPa/GcL1+H7j7Gt/wDgw/pP9tPZag/GcL1+H7j7Gt/+DD+k/wBtPZag/GcL1+H7k5sOVJIuFSWmpTNIrknJ06m7DOM4wAM4rXGi40nDieNUx0J42Ne3RTXbZEF+xrf/AIMP6T/bWT2Woez+M4Xr8P3LJbllZuHxWk/dIo11L966KBqUn45+kE++tvqlKmoSPA9tcMVKvT4t78U3syAXfhdeKfm5IJF9CSyH610n9tZHg58Ge3D03h2ukmn3P6r5GD7GV/8A9D9I3+SueyTJ/jOF6/BfcfYyv/8AofpG/wAlPZJj8Zwv/l4L7kv8PuS5bKR5p2Quy6FVCSACQSSxA32G2PfWjD0HTd2eX6S9IwxEVCmna99Sc1qPHFAKAUAoBQCgFAKA4fNXMNvYIks6sdTaFKqrMDpZvUjby429SKtpU5VHaJXUqRgrsq635NvOL3L3cq/J4Jm1hm3cx4AQKnqdIXc4Hrv2ra60KMci1aMfqZ1ZZnojv+IPJD9O2ayBAtlYFdRONIMquFO2ospBIGSXXOw2qoV1d5+JbWouyycDLwvxagEAN1FKk+lTpRciUN2dCSAARvufoJrksHLN0XodWKSXTVmcy/uMKvRWdhNKrWJ2VoptRzC+tcRiNgw9SUbSDp1VOK520Wv37/OpFvTS+u32M0M0Mt5FE0qQSW0qyyRZPSd1yzC3Vk1HdmwuceYlRudXGmoN2un51O3Tla+q86GvxPiMcMfXa6lVfLC9oIZI3Z1+cI1OQQcaSXHs7bHOK7GLby277nJSSWZvusbluzXY0wya2uly8qEFIokKh0lhcHCqNehxhmdjkKdVRfQ34ef5JLpbcSQHnqxt1jhgWaYKOlEkETsG6YClUY4VsDGcE1V6ipJ3enayz10FojV5W4PcHiMt8bZLWGVChjZgZSSVbXpXyqSV3BP5zvUqk4+rUL3aIwg/WOdrXIzzRy5OZStkvXthcG5a3KhW6moo+GO7x5Vl2O2exGDV1KrG3T0drXKqlOV+jqr3sSuIWPFFF80ciGImBldEbqDykxtGQ4YamwOzZ7elUPPSeS5cslTpkq4ZOhGhIzF08L0ioXSMeXAUldOO2DjYjuDVEk92XK2xuMwHfaonT2gFAKA8zQHtAeE4oADntQHtAKAUAoBQCgFAeE/roD2gFAKAUAoBQCgFAKAUAoBQFZeNXBmljimBYiPVGI1BYlnKHOB2ARHJPwWtuDmk2jJioZkmbvAvEuzFtbiRn6xCxNGiMzBgAuQPVSe2MnfGM5qE8LPM7bEoYmDir7kzXisPRWfWBEwBVjkZ1eyApGdRyAFxknbGaz5HfLxL8ytcgvMvFxP1hFZw5iSWMyTxa2GiPraCAR00dDJhi3tKylQa004ZbXl4FM5XvZbczByTzueJObS6VEkZdcTx+XVjcrpbPmxk+4gNt75VqHq1miQo1/WPLIxcxeHsVnbXDQ3HThZV6omiEpAVgQUdQGXc74B/UKU8S5yV1r1CdBRi7M0OA8tXV2iLBcxLbRgQyh+rcAyqNTMLeeIBCVZfKMAY71OdWEXqtfD4ojGlKS0em3P4M7POfEYOD2q28MMbzTbsNIQMFxl3WPTnJwAuw7+4g10YyrSzN6LzxJ1ZqlGyW5vcsXUlsFhihhZca5RGQp1aIy0iPrcMrOxQa9B8jHOASIVEpatlkOjokSvgvGYbuMSQOGUgEjcMudxqU7j++qJwlB2ZZGSkro5vH4fkytPG8cC4ZpXYhRqJBQnKtldRfKLgsXznJ3nB5ui9SMujqtCK+H3CJpo5jIJIoWuWkVG6kTaTpkyEGM6gVAY+zpyu5yL684pq2rsU0Ytp35lh2dkseogszNuzMck4GAPgB7hgdz3JrI3c0pWOLzfa9VrNS2ENyAylVcNiKVhkMD20/rz3Aq2k7KXYV1FdrtOdwriN3MbZXuFT5RFJNqWNPKIjGojTVkFmEmpiQdkOAO9SlGCu0tjkXJ213MMXHLuZZSsyJ0bd5NSxgiV4priJXGScRuIQcDffYj164QTWm7+i+5zNJ8eB3ODXU3X6csgkDQJMPIF0MWYMq4+97Yzk7dzVclG10uJZFu9mR2WGUzqOudX/AKmQrFVOj/kZidI7ZwcDOwwDg75tTWXb+n6or1vvx+hsycau+otupd2DT5kjWASMIXjC+WR1TtJ5sb7DAGTjihC2bs5/QOcr27eX1NjjdwbjhcbTKhMj22sAqyNm6hBxgspU+7J79zXILLVaXX8mdk81NX6vmavHZI7CbVZxxowt5XmijCqmAYxFJIgIUEMTgnGRr3wNuwvUXT5o5K0H0eR6eM3at0mfpZkhAkmFuXAlMqsCkUjLg6BoJxvkebFMkLXWu+1+Hb8Rnlx025fQ2JOLTiR7YTM7rLpDxxx9R16IlZfMRErKWBLEY0kADJzUckbZrcPr4ksz2Pnl7it1dui9VUURszkIrMxW4nhGDkqMiME4yM9tjXakIw4ebJnISlLz12MPA5rkrbwrckB4biVnKIzZjliRQMjH35zkH3bbEdmo6u3FCLlor8zC3Ml1HBDMXWQz2huNGhVWJw1soK7glQJyTqb73uo7d9VFya5O3z+xzPJJPmvsZ14vedVICxjLSxrrlFu0oV4rlmBSJ2Ubwgqxx3OxxvzJC2b79XPtGeV7fbr5GSCad7qBXnJ6c08RIVB1Aqqw1DGM4bBxjtkAVx5VF2XI6r5lqfPNkjQ3fygFWMNpLJGropVG1RoWzjUB5skgg4UjOCaUtY5ebQnpK/JH3xPil1A/RWdJmboMrsi+Tq3KQkMqkAqwYlex8rbn0RhGSu1bf5XEpNaX5fOxLbZGVFDMXYDBcgDUffgbD6qoe5cjLXAKAUAoBQCgFAKAUAoDBf2qzRvG2QrqyEqcMAwKkg+hwe9dTs7nGrqxWHNnC7bhOJYeFiQbaZ2lkdI2UhlLIclWyo32B7Z3IrbSnKro5mSpGNLVRPGSTigikj1ziRdDKXCpCCuWcYTEMkcyppwWZ175FNKV09Pr97o7rU1Xn+GTSHlrCNJIUnvDFoEjIFTUo8pKevm3y2SN8YG1Z3U1stEX5OPE0+H3kVyejbKmUYNNLMR1UkX2gE9oyjGNRwo2xqA012UXHWXd55EVJS0idPmm0Z0BLERKCXC6sg5QpJpHthMFihyCM7HaoU3Zk5q5g5cRpJHnXKrISZQ2sZkwiYCEBcIqBdeASVNdqaLKchq7nxxy5jtXeS5WFreUqGkJAkTAAAKn20BBbKnIJ9k7tXYJyVo7nJNRd3sfMPL0dzBqcMkjhtMmAJDGwdYxMpGHPTcjDgkaj2bJp6xxlZeewZFJEf4xBPazLJIJFHUYi5WV2SOJ8SzElgdIAjCpAwZcsd2JGLYOMlZeFvD92QknF3fj5+RrWHHTxzNubaZ7dSCZw6wgbDaQYYau6+UnIYnC+kpU/UdK+vIhGp67o20LLsrVIY0jjGlEUIq5JwqgADJ3Ow9axttu7NSSSsjNXDpq3E0XUjR8GQ6njBGd0GGIOMAgPj6zXUnZtHHa5h4hZW3SCzRwmFcYV0UopzgYUjA74+upRlK909TjjG1mtDZFlGBgRoAU6eNIxoGcJ29nc7dtzUczO2R9rAoOoKobGnOBnSNwM+74UudsYhw+HWZOlH1CQxfSuolVZFJbGchWYA+4ketdzO1rnMqvexp8QgtHDJLHFJh1ZkMYkw8p0KxXB3J++92c7A1KLmtUyMlF6NG9PZxyJ03jRo8AaGUFcDBA0nbbA/NUFJp3RJpNWZjs+GQwqVihijVvaVEVQfpAG9dcpN3bOKKirJHNveDWiLHH04okaZToWNQsj6WAVlAxgjPf3VJTm3e5HJFK1jHxIcPhCW8kCEbyrEls0qjfBfSkbBdzjJx3qUfWPpJ/E5JU10WvgdHhCWxTqWyxaWz5o1UZ8xLA4HfVqyD659arlmvaROOXdGeDh8UZLJFGjHUSVVQTrIL7gepVSffge6jk3uzqilsj5ktYUTJjQJGhQeUYWPA1KBjZcKuw9w91LtiyRi4bw+2VEMMMSoSJU0IqjJXAYDAwdJxnvg4rspSb1ZyMYpaIzyWETEExRkh+oCVU4ftrG3tfHvUczXE7lRleBSdRVS2CuSBnScErn3HA2+FLs7Y1rXhFvEpWOCJFLByFRVBZSCrYA7ggEH0xXXOT3ZFQitEjdqJIxQXCuCUYMAzKSN8MjFWH0ggj6q601uE7mWuAUAoBQCgFAKAUAoBQAigPAKA9oCveK8msl9cXSxLPFPERo0ozRS5jOsK+xHkY5GWBbt61rjXvTUb2aM0qPTct7nBaa8+U22uG+jgWEm4EIu0Vpek5K+UlRhwoBUY39RVqUMrs1e+l7EG5Zlo7W13N5ELRgIOJ6dADq/y4PjQwHT0YiE2vGQ3kAxjbNQ462+H82JePx8/Q+rjks3kkeLc28azGSWSUgmZAqKoRcl1zpOVbABJO+cUVfIt76eAlSztacS0KxGoUB4BjtQHtAKAinO8UhwYlcsLW7AKBiQxjTQAR98SNvU+lX0WuPNFVVPhyZocf4NpEqKkzx9GJ2GZZCzpN5m7kl9BOcbnb3CpQne3b1HJR4GGSOY3Bw0qt1ojB81cMeh83sH1iMJp1hw4znVkE6a6rZe532/nsIu+b+TZseEMVs9fyg9SVzPqeXdVim6avv5UB0jGwO2c53i5/m220+B3Lt2/c0LuKTR0mSfy/KREzLcyj7ZkWJVRCDrCBNLs2ykY2yamrXv2cuRzW1u3nzPq3hfJkCT9WRLBy2mbzATJ18nGAR98Dg4ztjNLrbS3S5ctBZ78dPnqbFur5jwtz8t6r/KGIm0GP5zVlj82Y8adAXsdOOzVF212tw289p1b8b+fKMZtJIIYGVLlmexfr4ebW0n/LYLHcq41SYwNQAYAbYrt1JvbfTbrOWaS7PsecLR/lAVRIYhNBIuIp0QeS4VyvUJPcJltgdtvUpWy9z5dQjfN4He4jdiC+WR1lKG2K6killGrqA48inBxVUVmhZcyxu0r9RHbm2m19R1eK2mlml0NHM+liIVjMkcTBlLBJXGdgW382KuTja3FW5dfPz3FbTvfg/wBjctra5AiiYzst1HGHdldTH0WzJr8xKNJCVXc51KSdyai3HV8vr9mdSloufn4o044bgyNqMnW1z9RRFOdUZWXSDIX6Rjxo06RnOABnVUnlt1acv5OLNfx5/wACSKQRShlufleiIWWkTaVxBEFGV8i4l6nUDY277Yomrra2t9uf22Gtnz4GSBgzSaPlJu/lrCNh1igQXGGGr+DEQQMGU+uds6a4+F7Wt1cvG4Xfe/1Nuw4NqNsXE+XknE2XlGUzIUVxnGjIXA7fnOYue9urkSUdu85U0NxhVlMwiETpDmO6kYOs8426bhhJ0xDpZ85HY+1mxOPDfu5Ln3kHfj9TpJw+YpNLJ12uFuLfQ2XXbRaCUrGGK6STLqxke0CTioOSuktrP6kknq3vdfQ7HJtqsSToEdGFxMSGD7qZXaMqW2YFCu65+O9V1Xdp9S+ROkrJrrfzJDVRYKAUAoBQCgFAKAUAoBQCgFAKAUAoBQCgFAKAUAoBQCgFAKAUAoBQCgFAKAUAoBQCgMNtbJGCEUKCzOcerOSzH6ySa623ucSS2M1cOi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6" name="AutoShape 4" descr="data:image/jpeg;base64,/9j/4AAQSkZJRgABAQAAAQABAAD/2wCEAAkGBxMREhUUExMUFBMXGB0VFhUXGBgXGRcZGBgXFhgaGhYfHiggHxwnHhgYJDEhJSsrLi8uHCAzOjMtNygtLysBCgoKDg0OGxAQGzIkICQsLy8sLywsLC8vLDgsMC8sLCwsLCwvLywyLCwvLywsLSwvLCwsLDQsLCwsLCwsLCwsLP/AABEIAJwBQgMBEQACEQEDEQH/xAAcAAEAAgMBAQEAAAAAAAAAAAAABgcDBAUBAgj/xABLEAACAQMCBAMDBAwMBQUAAAABAgMABBESIQUGEzEHIkEyUWEUI3GBFzQ1QlJyc5GTobGyM1RigoOSs8HR0uHiFiRjosMVJVPT8P/EABoBAQADAQEBAAAAAAAAAAAAAAACAwQBBQb/xAA8EQACAQIEAgYIBQMEAwEAAAAAAQIDEQQSITFBUSJhcYGR8AUTFDOhscHRFTI04fFCUnIkNVOyYoKiI//aAAwDAQACEQMRAD8AvG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DXv7tYY2kbsMehPcgDYAnuR2FdSu7HG7K5qcvcaS8hEiKy7gMrd1JVXAz2PlZdxkb96lODg7M5Cakro6dQJHxJKq41EDJCjO2Sew+mlgfdAKAUAoBQCgFAKAUAoBQCgFAKAUAoDT4vfrbwSTMCVjUuQO5wM4FRlLKmy2jSdWpGmuLsQb7LEP8AFpf6yf41l9sjyPY/Aqn96+JO+FXy3EMcyghZEVwD3AYA4PxrVGWZJnjVqTpVJU3unbwNqpFYoCJczc+Q2U3RaKV2ChiV0482cDcj3VnqYiMJWaPTwnoupiKfrFJJX43+x98rc7xX8rRJFIjBC+W04IBAPYnfzCu0sRGo7JHMZ6NnhoKcpJ620uSqrzzRQCgFAKAUAoBQCgFAcrmHiLQINJVdWoa2VmAwjMBgEZY4wBkZO3cipwjdkZOyIbb8WERSNZppWRgqyEv5Y2ZXRjGCxKaMgvIMZAxpB20OF9bW8+dinMloTrhvF4LjV0Jo5dOC2hg2NQJXOO2cGs0oSjui5ST2Zj4jxTpusSRtLMwLBFwoCjbWznYLq0jbLebOCAcdjG6u9g5WdjkcwcVmEEiNbzxMy6VeNo3GSUGNZyEPmbzOoUBSSRU4QWZO5GUnbY1uWeJSJG8aWk+oOxWImIJEpGQglGE05DgAaiDscbVKpFN3bXxIwk0rJHdteLN1BFNC0TtnpnIdH0l8gMOxCKrEMB7QAJwaqcNLp3LFLgzfurdZEZHGpWGCPeP/AN61FOzujrVyP2HF2tpxaXbZL/atwdhMP/jc9hMNvxtj3OKtlBSWaPeuX7EFLK8su4kFtcJIodGDqezKcjY4P5iCPqqpprRk077GWuHRQCgFAKAUAoBQCgFAKAUAoBQHI5vt3lsrhEUs7RMFUdycdh8arqpuDSNWCnGGIhKTsk0Uh/w3efxS4/RP/hXleqn/AGvwPr/bMP8A8i8UXjypbtFZWyOpV1hRWU9wQoyDXrU1aCTPj8ZOM8ROUdm38zq1MzCgKU8Vfug35NP768zFe8PrfQ/6VdrNjwg+3X/IN+/HXcJ7zuIem/06/wAl8mXHXpHyooBQCgFAKAUAoBQCgIn4l8ZktLNmjhWQN5GZmwI9Xstp7tvjtjBxV+Hgpzs2U15uELpFV2PDGu2R1kW4t0Uy3EbE2kUWPMyALliRkEuinuNyTW5yUNNnw4syRjnad7rjwMnh3zMLW9fPzdvM3mVACqgFtB8w16F1HcYONzXMRSzQ60coVVGb5MtiS/S2u2klIEVysaxy5XTlBIdJbA76gVySSWOBgGsOVyhZcDddRld8Tnzcwmdb6F0kZCGSLRFIG0MEhYNlfa1uSMAkruARjMlTyuLRFyummaPD+aGSwV4omSV5SwDJI6YkkWZ8MEBYFZdKkDdvKNRxmcqV6lm/OxGM7QujtX3E47uWCGDLukkdw5wPmkAV/MGBw5WRBpIBwxIOVOKlFwTb7CxvNZIklxOsaM7nSigsxPoFGSfzCqkruyJt21KW5958jvUMSrJHCMPE5jUtI4bZgSwMabEZXLHPpuK9Ghh3B34mCtXUllI7y9zTeWHTKSN0GYv0zgq41YfGQcHIO49frq6pShUvfcphVnTtyL+5f4zHewJPEfKw3BxlW9Vb4g15U4OEsrPUhNTV0dGoEiBeKfNdxw/5P8nKDqa9WpdXs6MY3/lGtWGoxqXzGbEVZU7WJjwe4aW3hkbGp40dsbDLKCdvpNZ5K0mjRF3SZuVE6V94p83XPD2txblB1BIW1Lq9kpjG/wDKNa8NRjUvmM2Iqyp2sZvEDmm4s7S2mhKa5CA+pcjeMtsM7b1GhSjObTO16rhBNEn5XvnuLO3mkxrkjV2wMDJGTgVTUiozaRdB3imbfEb6O3jaWVwkaDLMew/xPoB61GMXJ2R2UlFXZWvDedeIcSu2jsUjjtxjLyJq0L+E5z7R9EH59ia2yoU6cLz3Mka86k7QWh2vETmW4sBbCFkJcPrZlySU6eMAEAZ1H9VeRia0oWy8T6P0VgqWJU/WX0tt13+xDfsk3/4UX6P/AFrL7VUPW/B8Lyfj+w+yTf8A4UX6P/WntVQfg+F6/H9jf4T4pXCsPlEaSR+vTGhx9GTpP0bfTU4YuSfSRTW9CUpL/wDJtPr1X3+ZYfGONBbGS6gKuBEZIyc4O22R3+qtk6nQconh0MPfExo1NNbMq77Jd/74f0Z/zVg9rqH0X4Nhevx/YtrgV8ZrWCZ8BniSRsbKCyBjjPYb16EJXimz5nEUlTrSpx4NpeJBuYPFEKxS0jWQDbqvnST/ACUGCR8SR/fWWpi7O0UexhvQjks1Z26lv3v+SPHxLv8A3wj+jP8Amqn2uobvwbC9fj+xHeN8Xlu5TLLpLkBfKNIwO22apnNzd2bsPh4UIZIbEp8Ift1/yDfvx1fhPedx53pv9Ov8l8mXHXpHyooBQCgFAKAUAoBQCgIh4pWhksiwGoxMJAmM62IMSA/AGTV/NFaMM7TtzKa6vEpXhd2lje6zGJ44ndNLbB188eexHY5xgivRknOFtrnnRap1OZo3F2pnaVE6amQuqI2NALZAV8bEehx6dvSppdGzK3LpXL940flHCg6yPqMUcscx8jKxClZGK+yBnLY+91fRXlQ6NW1uJ60tadyCycuoNTScUvLhpHWKQ2ySMjOxCKjS6ih3YLgkYyBgZrT6x8IJdpn9Xzk32GonBbQRxheJXltGSrRdVGEWpgJUYaWCqcENnIx3qXrJ3fRT7CPq4pWUmvNyw/D+1aOOcyTm5k6uk3BbUroqKyhGJPlXUwI9H11kru7VlbqNNFWTu79ZI724jVMv5kby6QpfXq2wFAOrP7M+lUpO+ha2rEBuoY4ZZprWETvNEzCSZndEiCK7KsZyzgsQojXscDCjvqTbSUna3Lz8TO7JtxV7lRcZuZ5JS1wGD4ACldAVMZUKmAFXByABjfPrXoQUUuiedUcm+kXh4RwyJw5BICMsXTPbQ+HBHwyT9ea8zFNOpoenhk1TVyaVnLypvHntaf0v/jrfgv6u4w43gWRy59qW/wCRj/cWsdT8z7TZD8qOjUCRUHj17dp+LL+2KvQwW0u4w4zgbPi79zrL8Zf7E1HCe8l54ksV7tEu5Y4jFbcJtpZnCRpAhLH8UYAHqT2AHes9SLlVaXMvhJRppvkV7PNd8x3OlMw2UZ9ey/ym9GlI7L2A+snYlDDx11fn4GTpYiXKJbXAuDQ2cKwwLpQdz6sfVmPqx/07CsE5ubuzdCCgrI5vN3KcfEOlrkeMx6sadJzr05yCP5I/XWarRVS1+B6GCx88LmypO9t+q/3IXxDkbh8B0y8R6bfgsYg39XvWaWHpR3ketT9J4uqrwo3XeaTctcKx90/3D+rFQ9VR/vLvbMd/wfMhLDBODkZ2PbI9+Kynrosjl+QngFyD2XqgfAHDftY1tpv/AE77zwMSkvScP/UrasR9AWjzHxIw8DtVU4M0UMWR+CYtTfnC6f51ehVlaglzPnMLRVT0lUb/AKXJ/Gy+dysI0LEKBkkgAe8k4A/PXnn0TaSuyzbTwoXSOpctr9QijSPgM5J+nb6K3LBq2rPnp+nXfoQ062QjmzgnyK5aEPrAAYMRg4YdiPfsay1afq5ZT18FifaKSqWsd/wg+3X/ACDfvx1dhPedxi9N/p1/kvky469I+VFAKAUAoBQCgFAKAqLn/mC+lvltrR5FUjQsaEq0hPtu2PMqb4DZHskj31voU6ahmkYq0551GJNOCWqJdXEEZZrdEiLozNIqT6mbClySDpEbEZ9VPcms023FN76+BpitWlsUVzNLG1zKIv4JGKITglgpILkjuWbU386vUpp5Vc8uq05uxz44WYMVBIXGcbkAnAOO+M4GfiPfU7pFaTexZ9jcTW1qIJGLxQrmVWdUV214a3VhlgqF9OSCryeQsAArYZKMpZlu/N/Oy1PQjeMcr4ebeew+eXLQWuIJ7hYm3aFWjVZ4o3kSQEyHKhiyK3TAfcEehx2o83Siu3l569BT6PRbPq4tXXpyiWMNFJmESiPph2hjCHpoE0BVj8vlZQUYnGCRxNPS2+9u0OL3v4mczIW6UgdraeXRJYxpJGbcR4aSV3Vu2plL48jBiQTpBrlnut1x59RJvhwfDkcuTmGDh0vRjlF9ZFtcaCQOsSEPqjZCDkhihBz2XbGWzZ6uVRXasyp1I03bdEQsuZLmKR3DhhI2qSNwGic5Bw0R2wMADGCABgjFaHSi1YzKtJO5YHATHxoMphZCJFlnOAVYgMEBl2ZkALfNsC24w2Btknejx7PP1NcGqy27Tu3vMj2Np1YYY/kcLi3jRmYyyhGMRYN2Rcq2M6iQM7ZqpUlOdm9XqWyqZI3S0RKOVuOLfWyTqpTVkMhOSrKxUjP1VTUp5JZS2nPPG5Xnjz2tP6X/AMda8F/V3GTG8CyOXPtS3/Ix/uLWOp+Z9psh+VHRqBIqDx69u0/Fl/bFXoYLaXcYcZwNnxd+51l+Mv8AYmo4T3kvPElivdojXBOHXvGlihDdO1tkEYbB0BguM4+/kP8A2g+mfNdOUKN3xZRGM69lskdTw55gfht09hd+RGfAJ7RynAG/4DjG/wBB9TUMRTVSPrIllCo6cvVyLnrzjeQHxT5kkt1SCFijyAs7jZlQHACn0JOd/THxrJiqrisq4nteh8HCq3UmrpbLr/YrTgvAri8YrBGXI3dsgAZzuzE9zv8AGsMKcpvoo+gr4qlQSdR25HZm8PL9VLdNDgZwsikn6BtVjw1RcDJH0thW7XfgRQGqD0yyOXfuDd/TJ+xK20v08u88DFf7nT7iuKxHvk/51+5PDPxE/sK2V/dRPEwH66v2v/sQ7gQ/5q2/Lxf2qVmp/nXaeriPcz/xl8mfoyvZPgylPFX7oN+TT++vMxXvD630P+lXazY8IPt1/wAg378ddwnvO4h6b/Tr/JfJlx16R8qKAUAoBQCgFAKAw3kJdGQMyFhjUvtLnYlT6H3H0rqdnc41dEbltUt2FpYRpHPIuuWYjUYo8kdSRjlpJGIIUMdyCTspq5Ny6U9itq3Rgcnnni8fCLIW9vnrzagGJy+/8JM7dy5J7n1PuGKnRg6s80tl5sV1pqlCy3KX4XYmeVYg8cZY4DSNoQfS2DXpSllVzzYRzOxLb3kTiHDwtwpVmjJfVGdQUKNWTkDIID5BGMDG+rFZ1iKdTomh4epT6S4Eh4BxCKdYmEZiRUe5ky+qMyLII9OWOr+GZZtOobgdyRimcXG6v1ee7Q0QmpWff5+Zhspi5jYy3PzjSSkNbaV3woJYnzKA3mbcef3k1Jq19F4nIu/PwNm6tUdQRMscqzIw1OFUEJEV1/fMhOAAo8py2fSoptcOBKST48TS4ndxxiJjKIIOoqzKqmTIVA0cRC7HyyTR758qJncAVKKbvpd8Pv8AJkZNK2tke2k1vKIrZ1jaPzR2lx02ZXR8aHc6MaovYKtsSSW04yTUleS7155hZXaPh56iLcz8j3diXLRl4FO0yeYafQsBuvxztn1NX068J9plqYecOw7XhZzgll1IJQNEjBkbOAJDhMM3opGDq9NJ99V4mi52ki3DVlHosnVo8Jia3uow1lcSP0ZCcqrtKxaFnHY9TUY5BswKjYgZyu980d15v9zUrWyvZ+f4O3y7wBrIskcmuBt8OB1FYYA84wHGBjcath5j6V1KmfV7lkIZdtiG+OtmWht5QNkdkPw1qCP3K0YJ9JozYyPRTJb4f8US5sLdlIJSNYnHqHjUKcj0zjP0EVRXg41GX0ZKUE0SKqS0pXxovRcXkFvF5njXSQPw5WXCfThV/rCvRwkcsHJ+bGDFvNJRR2vGiHRZWqfgyBfzRMKrwbvNsni/yImPIMYXh1pgAZhUnAxuRkn6STms9f3ku00UlaCI74r8n/KovlMK5niXzADeSMbkY9WXcj37j3Vdha2R5XsynE0c6zLdHnhRzj8qi+TTNmeNfKxO8sY2zn1ZdgfeMH30xVHI8y2Yw1bOsr3Rw/GL7bi/Ij9968PGfnXYfZeg/cy/y+iNbkLnGLh6SpLHI+tw4Mek48oXBDMPd+uuYeuqaaZZ6R9HzxUoyg0rK2t/omSaXxVtipAguc4OMiIDPxPUNXvFwtszzl6DrX1lH4/YqUCvOR9OWRy79wbv6ZP2JW2l+nl3ngYr/c6fcVxWI98n/Oo/9p4afTTGPzwf6Gtlf3UTxMB+ur9r/wCxBbWcxyJIvtI6uM9sqwYZ+sVkTs7nszipxcXxTXiWIPFp/wCKL+mP/wBdbPbX/b8TwvwGP/J/8/uQrmXjTXtw07IEJAUKDnAUe/Aye/pWarUzyzHrYTDLD0lTTuSPwg+3X/IN+/HV2E953GD03+nX+S+TLjr0j5UUAoBQCgFAKAUAoCB8Q5l/9Ourp57eYrO8fRKmMlysYQIq69WnKlgcd3IIB76o0vWRST23M7qZJNtblb+I95I1wFmx1iqySqO0Wpcxwj4IjZJ9Wdj7q2YeKUdNvOpkxMm3Z+eo0J+BqOGR3mSHa4aHB7MmjIIHvDKw+v4VJVH61w6it016pT6yy+WuX7m44Mbe6LoC2pAQWkEK6HVcahhtStgNnAI29Kx1KkY1s0TbTpydLLI43LdusFu6QaneSEzQlumSs3T6qL0wxbTLFHkalBwhPrtZUblK8ufnwI04qKaj5/k6q3MvzJdoiZJYVXpppR1ldAxOp2ZgUYkFSuPLnc4Wuy1t1k7vTuOfcXxhcIs0MaLBrCsrOS3zWN9gNzgEkgZfPYYko3V7cSMpWdr8DejyxtQZGaUa7gNDp6jKmiMoY2HmGoyghQSQnp6Rel+W2pLkS7lCPqW2twH1zSSqSmnbqt02CHdTpCkZ3H01RV0lZci2nrHUqbjXO/Eru4kigLhSzIsEUYY6QSPNsWJx39PorfChThFORhnXqSk1EiXDI4esFuWkjiGrWUGXBAOAAfXUAPhWiTduiZ4JZrSL04JxVHtDbcSaNZFiXqiQhRJE65V9/hlW9zKfhXlzi1PNT5nqQl0bT3O3ylM72VuzsWcxrqY+0SBjLfyvePfmq6qSm7E4O8Vc2+L8MjuoXhmXVG4wR+sEH0IIBB94qMZOLujsoqSsyqX5A4nw+Rn4fNrU+5lRiPQOj/Ntj359+wrd7RSqK1RGL2epTd6bM0n/ABLKNBBQHYsDbJ/3A5/q71z/AEy1+5J+0vyjscjeG/yWUXN04lnBLKoyVVj3csd2ff6jvucEV1sTmWWOxOjhsrzS1Z0fE7lqfiEMSQaNSSazrbSMaWXbY+pqGGqxpybZPEU3UjZHf5XsXt7SCGTGuONUbByMgYOD7qqqSUptotgrRSOpUCRVnMfh3crei64c0aebqaWYrok++0gA5Rvd8SO1bqeJi4Zahjnh5Z80Du838oS8QjhkJSK6RNLrktGc7kBgMjBzg47Hce7ysTQVR3iz3/RvpH2a8Zq6fLgQs+Gt/wC6H9J/trH7JUPa/GcL1+H7j7Gt/wDgw/pP9tPZag/GcL1+H7j7Gt/+DD+k/wBtPZag/GcL1+H7k5sOVJIuFSWmpTNIrknJ06m7DOM4wAM4rXGi40nDieNUx0J42Ne3RTXbZEF+xrf/AIMP6T/bWT2Woez+M4Xr8P3LJbllZuHxWk/dIo11L966KBqUn45+kE++tvqlKmoSPA9tcMVKvT4t78U3syAXfhdeKfm5IJF9CSyH610n9tZHg58Ge3D03h2ukmn3P6r5GD7GV/8A9D9I3+SueyTJ/jOF6/BfcfYyv/8AofpG/wAlPZJj8Zwv/l4L7kv8PuS5bKR5p2Quy6FVCSACQSSxA32G2PfWjD0HTd2eX6S9IwxEVCmna99Sc1qPHFAKAUAoBQCgFAKA4fNXMNvYIks6sdTaFKqrMDpZvUjby429SKtpU5VHaJXUqRgrsq635NvOL3L3cq/J4Jm1hm3cx4AQKnqdIXc4Hrv2ra60KMci1aMfqZ1ZZnojv+IPJD9O2ayBAtlYFdRONIMquFO2ospBIGSXXOw2qoV1d5+JbWouyycDLwvxagEAN1FKk+lTpRciUN2dCSAARvufoJrksHLN0XodWKSXTVmcy/uMKvRWdhNKrWJ2VoptRzC+tcRiNgw9SUbSDp1VOK520Wv37/OpFvTS+u32M0M0Mt5FE0qQSW0qyyRZPSd1yzC3Vk1HdmwuceYlRudXGmoN2un51O3Tla+q86GvxPiMcMfXa6lVfLC9oIZI3Z1+cI1OQQcaSXHs7bHOK7GLby277nJSSWZvusbluzXY0wya2uly8qEFIokKh0lhcHCqNehxhmdjkKdVRfQ34ef5JLpbcSQHnqxt1jhgWaYKOlEkETsG6YClUY4VsDGcE1V6ipJ3enayz10FojV5W4PcHiMt8bZLWGVChjZgZSSVbXpXyqSV3BP5zvUqk4+rUL3aIwg/WOdrXIzzRy5OZStkvXthcG5a3KhW6moo+GO7x5Vl2O2exGDV1KrG3T0drXKqlOV+jqr3sSuIWPFFF80ciGImBldEbqDykxtGQ4YamwOzZ7elUPPSeS5cslTpkq4ZOhGhIzF08L0ioXSMeXAUldOO2DjYjuDVEk92XK2xuMwHfaonT2gFAKA8zQHtAeE4oADntQHtAKAUAoBQCgFAeE/roD2gFAKAUAoBQCgFAKAUAoBQFZeNXBmljimBYiPVGI1BYlnKHOB2ARHJPwWtuDmk2jJioZkmbvAvEuzFtbiRn6xCxNGiMzBgAuQPVSe2MnfGM5qE8LPM7bEoYmDir7kzXisPRWfWBEwBVjkZ1eyApGdRyAFxknbGaz5HfLxL8ytcgvMvFxP1hFZw5iSWMyTxa2GiPraCAR00dDJhi3tKylQa004ZbXl4FM5XvZbczByTzueJObS6VEkZdcTx+XVjcrpbPmxk+4gNt75VqHq1miQo1/WPLIxcxeHsVnbXDQ3HThZV6omiEpAVgQUdQGXc74B/UKU8S5yV1r1CdBRi7M0OA8tXV2iLBcxLbRgQyh+rcAyqNTMLeeIBCVZfKMAY71OdWEXqtfD4ojGlKS0em3P4M7POfEYOD2q28MMbzTbsNIQMFxl3WPTnJwAuw7+4g10YyrSzN6LzxJ1ZqlGyW5vcsXUlsFhihhZca5RGQp1aIy0iPrcMrOxQa9B8jHOASIVEpatlkOjokSvgvGYbuMSQOGUgEjcMudxqU7j++qJwlB2ZZGSkro5vH4fkytPG8cC4ZpXYhRqJBQnKtldRfKLgsXznJ3nB5ui9SMujqtCK+H3CJpo5jIJIoWuWkVG6kTaTpkyEGM6gVAY+zpyu5yL684pq2rsU0Ytp35lh2dkseogszNuzMck4GAPgB7hgdz3JrI3c0pWOLzfa9VrNS2ENyAylVcNiKVhkMD20/rz3Aq2k7KXYV1FdrtOdwriN3MbZXuFT5RFJNqWNPKIjGojTVkFmEmpiQdkOAO9SlGCu0tjkXJ213MMXHLuZZSsyJ0bd5NSxgiV4priJXGScRuIQcDffYj164QTWm7+i+5zNJ8eB3ODXU3X6csgkDQJMPIF0MWYMq4+97Yzk7dzVclG10uJZFu9mR2WGUzqOudX/AKmQrFVOj/kZidI7ZwcDOwwDg75tTWXb+n6or1vvx+hsycau+otupd2DT5kjWASMIXjC+WR1TtJ5sb7DAGTjihC2bs5/QOcr27eX1NjjdwbjhcbTKhMj22sAqyNm6hBxgspU+7J79zXILLVaXX8mdk81NX6vmavHZI7CbVZxxowt5XmijCqmAYxFJIgIUEMTgnGRr3wNuwvUXT5o5K0H0eR6eM3at0mfpZkhAkmFuXAlMqsCkUjLg6BoJxvkebFMkLXWu+1+Hb8Rnlx025fQ2JOLTiR7YTM7rLpDxxx9R16IlZfMRErKWBLEY0kADJzUckbZrcPr4ksz2Pnl7it1dui9VUURszkIrMxW4nhGDkqMiME4yM9tjXakIw4ebJnISlLz12MPA5rkrbwrckB4biVnKIzZjliRQMjH35zkH3bbEdmo6u3FCLlor8zC3Ml1HBDMXWQz2huNGhVWJw1soK7glQJyTqb73uo7d9VFya5O3z+xzPJJPmvsZ14vedVICxjLSxrrlFu0oV4rlmBSJ2Ubwgqxx3OxxvzJC2b79XPtGeV7fbr5GSCad7qBXnJ6c08RIVB1Aqqw1DGM4bBxjtkAVx5VF2XI6r5lqfPNkjQ3fygFWMNpLJGropVG1RoWzjUB5skgg4UjOCaUtY5ebQnpK/JH3xPil1A/RWdJmboMrsi+Tq3KQkMqkAqwYlex8rbn0RhGSu1bf5XEpNaX5fOxLbZGVFDMXYDBcgDUffgbD6qoe5cjLXAKAUAoBQCgFAKAUAoDBf2qzRvG2QrqyEqcMAwKkg+hwe9dTs7nGrqxWHNnC7bhOJYeFiQbaZ2lkdI2UhlLIclWyo32B7Z3IrbSnKro5mSpGNLVRPGSTigikj1ziRdDKXCpCCuWcYTEMkcyppwWZ175FNKV09Pr97o7rU1Xn+GTSHlrCNJIUnvDFoEjIFTUo8pKevm3y2SN8YG1Z3U1stEX5OPE0+H3kVyejbKmUYNNLMR1UkX2gE9oyjGNRwo2xqA012UXHWXd55EVJS0idPmm0Z0BLERKCXC6sg5QpJpHthMFihyCM7HaoU3Zk5q5g5cRpJHnXKrISZQ2sZkwiYCEBcIqBdeASVNdqaLKchq7nxxy5jtXeS5WFreUqGkJAkTAAAKn20BBbKnIJ9k7tXYJyVo7nJNRd3sfMPL0dzBqcMkjhtMmAJDGwdYxMpGHPTcjDgkaj2bJp6xxlZeewZFJEf4xBPazLJIJFHUYi5WV2SOJ8SzElgdIAjCpAwZcsd2JGLYOMlZeFvD92QknF3fj5+RrWHHTxzNubaZ7dSCZw6wgbDaQYYau6+UnIYnC+kpU/UdK+vIhGp67o20LLsrVIY0jjGlEUIq5JwqgADJ3Ow9axttu7NSSSsjNXDpq3E0XUjR8GQ6njBGd0GGIOMAgPj6zXUnZtHHa5h4hZW3SCzRwmFcYV0UopzgYUjA74+upRlK909TjjG1mtDZFlGBgRoAU6eNIxoGcJ29nc7dtzUczO2R9rAoOoKobGnOBnSNwM+74UudsYhw+HWZOlH1CQxfSuolVZFJbGchWYA+4ketdzO1rnMqvexp8QgtHDJLHFJh1ZkMYkw8p0KxXB3J++92c7A1KLmtUyMlF6NG9PZxyJ03jRo8AaGUFcDBA0nbbA/NUFJp3RJpNWZjs+GQwqVihijVvaVEVQfpAG9dcpN3bOKKirJHNveDWiLHH04okaZToWNQsj6WAVlAxgjPf3VJTm3e5HJFK1jHxIcPhCW8kCEbyrEls0qjfBfSkbBdzjJx3qUfWPpJ/E5JU10WvgdHhCWxTqWyxaWz5o1UZ8xLA4HfVqyD659arlmvaROOXdGeDh8UZLJFGjHUSVVQTrIL7gepVSffge6jk3uzqilsj5ktYUTJjQJGhQeUYWPA1KBjZcKuw9w91LtiyRi4bw+2VEMMMSoSJU0IqjJXAYDAwdJxnvg4rspSb1ZyMYpaIzyWETEExRkh+oCVU4ftrG3tfHvUczXE7lRleBSdRVS2CuSBnScErn3HA2+FLs7Y1rXhFvEpWOCJFLByFRVBZSCrYA7ggEH0xXXOT3ZFQitEjdqJIxQXCuCUYMAzKSN8MjFWH0ggj6q601uE7mWuAUAoBQCgFAKAUAoBQAigPAKA9oCveK8msl9cXSxLPFPERo0ozRS5jOsK+xHkY5GWBbt61rjXvTUb2aM0qPTct7nBaa8+U22uG+jgWEm4EIu0Vpek5K+UlRhwoBUY39RVqUMrs1e+l7EG5Zlo7W13N5ELRgIOJ6dADq/y4PjQwHT0YiE2vGQ3kAxjbNQ462+H82JePx8/Q+rjks3kkeLc28azGSWSUgmZAqKoRcl1zpOVbABJO+cUVfIt76eAlSztacS0KxGoUB4BjtQHtAKAinO8UhwYlcsLW7AKBiQxjTQAR98SNvU+lX0WuPNFVVPhyZocf4NpEqKkzx9GJ2GZZCzpN5m7kl9BOcbnb3CpQne3b1HJR4GGSOY3Bw0qt1ojB81cMeh83sH1iMJp1hw4znVkE6a6rZe532/nsIu+b+TZseEMVs9fyg9SVzPqeXdVim6avv5UB0jGwO2c53i5/m220+B3Lt2/c0LuKTR0mSfy/KREzLcyj7ZkWJVRCDrCBNLs2ykY2yamrXv2cuRzW1u3nzPq3hfJkCT9WRLBy2mbzATJ18nGAR98Dg4ztjNLrbS3S5ctBZ78dPnqbFur5jwtz8t6r/KGIm0GP5zVlj82Y8adAXsdOOzVF212tw289p1b8b+fKMZtJIIYGVLlmexfr4ebW0n/LYLHcq41SYwNQAYAbYrt1JvbfTbrOWaS7PsecLR/lAVRIYhNBIuIp0QeS4VyvUJPcJltgdtvUpWy9z5dQjfN4He4jdiC+WR1lKG2K6killGrqA48inBxVUVmhZcyxu0r9RHbm2m19R1eK2mlml0NHM+liIVjMkcTBlLBJXGdgW382KuTja3FW5dfPz3FbTvfg/wBjctra5AiiYzst1HGHdldTH0WzJr8xKNJCVXc51KSdyai3HV8vr9mdSloufn4o044bgyNqMnW1z9RRFOdUZWXSDIX6Rjxo06RnOABnVUnlt1acv5OLNfx5/wACSKQRShlufleiIWWkTaVxBEFGV8i4l6nUDY277Yomrra2t9uf22Gtnz4GSBgzSaPlJu/lrCNh1igQXGGGr+DEQQMGU+uds6a4+F7Wt1cvG4Xfe/1Nuw4NqNsXE+XknE2XlGUzIUVxnGjIXA7fnOYue9urkSUdu85U0NxhVlMwiETpDmO6kYOs8426bhhJ0xDpZ85HY+1mxOPDfu5Ln3kHfj9TpJw+YpNLJ12uFuLfQ2XXbRaCUrGGK6STLqxke0CTioOSuktrP6kknq3vdfQ7HJtqsSToEdGFxMSGD7qZXaMqW2YFCu65+O9V1Xdp9S+ROkrJrrfzJDVRYKAUAoBQCgFAKAUAoBQCgFAKAUAoBQCgFAKAUAoBQCgFAKAUAoBQCgFAKAUAoBQCgMNtbJGCEUKCzOcerOSzH6ySa623ucSS2M1cOi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AoBQCgFAKAU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2" descr="D:\Muhammad Zubair\Publications\logo and Banners\AlHuda logo +.JPG"/>
          <p:cNvPicPr>
            <a:picLocks noChangeAspect="1" noChangeArrowheads="1"/>
          </p:cNvPicPr>
          <p:nvPr/>
        </p:nvPicPr>
        <p:blipFill>
          <a:blip r:embed="rId5" cstate="print"/>
          <a:srcRect/>
          <a:stretch>
            <a:fillRect/>
          </a:stretch>
        </p:blipFill>
        <p:spPr bwMode="auto">
          <a:xfrm>
            <a:off x="7541537" y="4744015"/>
            <a:ext cx="1041938" cy="1321807"/>
          </a:xfrm>
          <a:prstGeom prst="rect">
            <a:avLst/>
          </a:prstGeom>
          <a:noFill/>
        </p:spPr>
      </p:pic>
    </p:spTree>
    <p:extLst>
      <p:ext uri="{BB962C8B-B14F-4D97-AF65-F5344CB8AC3E}">
        <p14:creationId xmlns:p14="http://schemas.microsoft.com/office/powerpoint/2010/main" val="3945337222"/>
      </p:ext>
    </p:extLst>
  </p:cSld>
  <p:clrMapOvr>
    <a:masterClrMapping/>
  </p:clrMapOvr>
  <mc:AlternateContent xmlns:mc="http://schemas.openxmlformats.org/markup-compatibility/2006" xmlns:p14="http://schemas.microsoft.com/office/powerpoint/2010/main">
    <mc:Choice Requires="p14">
      <p:transition spd="slow" p14:dur="2000" advTm="6443"/>
    </mc:Choice>
    <mc:Fallback xmlns="">
      <p:transition spd="slow" advTm="644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1434" y="1931988"/>
            <a:ext cx="8668918" cy="4926012"/>
          </a:xfrm>
        </p:spPr>
        <p:txBody>
          <a:bodyPr>
            <a:normAutofit/>
          </a:bodyPr>
          <a:lstStyle/>
          <a:p>
            <a:pPr marL="0" lvl="1" indent="0">
              <a:buNone/>
            </a:pPr>
            <a:r>
              <a:rPr lang="en-US" sz="2000" dirty="0" err="1" smtClean="0">
                <a:solidFill>
                  <a:schemeClr val="bg2">
                    <a:lumMod val="50000"/>
                  </a:schemeClr>
                </a:solidFill>
              </a:rPr>
              <a:t>Musharakah</a:t>
            </a:r>
            <a:r>
              <a:rPr lang="en-US" sz="2000" dirty="0" smtClean="0">
                <a:solidFill>
                  <a:schemeClr val="bg2">
                    <a:lumMod val="50000"/>
                  </a:schemeClr>
                </a:solidFill>
              </a:rPr>
              <a:t> &amp; </a:t>
            </a:r>
            <a:r>
              <a:rPr lang="en-US" sz="2000" dirty="0" err="1" smtClean="0">
                <a:solidFill>
                  <a:schemeClr val="bg2">
                    <a:lumMod val="50000"/>
                  </a:schemeClr>
                </a:solidFill>
              </a:rPr>
              <a:t>Mudaraba</a:t>
            </a:r>
            <a:r>
              <a:rPr lang="en-US" sz="2000" dirty="0" smtClean="0">
                <a:solidFill>
                  <a:schemeClr val="bg2">
                    <a:lumMod val="50000"/>
                  </a:schemeClr>
                </a:solidFill>
              </a:rPr>
              <a:t> </a:t>
            </a:r>
            <a:r>
              <a:rPr lang="en-US" sz="2000" dirty="0">
                <a:solidFill>
                  <a:schemeClr val="bg2">
                    <a:lumMod val="50000"/>
                  </a:schemeClr>
                </a:solidFill>
              </a:rPr>
              <a:t>means a relationship established under a contract by the mutual consent of the parties for sharing of profits and losses in the joint business.</a:t>
            </a:r>
            <a:endParaRPr lang="en-US" sz="2000" b="1" dirty="0">
              <a:solidFill>
                <a:schemeClr val="bg2">
                  <a:lumMod val="50000"/>
                </a:schemeClr>
              </a:solidFill>
            </a:endParaRPr>
          </a:p>
          <a:p>
            <a:pPr marL="0" lvl="1" indent="0">
              <a:buNone/>
            </a:pPr>
            <a:endParaRPr lang="en-US" sz="2000" b="1" dirty="0" smtClean="0">
              <a:solidFill>
                <a:schemeClr val="bg2">
                  <a:lumMod val="50000"/>
                </a:schemeClr>
              </a:solidFill>
            </a:endParaRPr>
          </a:p>
          <a:p>
            <a:pPr marL="0" lvl="1" indent="0">
              <a:buNone/>
            </a:pPr>
            <a:r>
              <a:rPr lang="en-US" sz="2000" b="1" u="sng" dirty="0" smtClean="0">
                <a:solidFill>
                  <a:schemeClr val="bg2">
                    <a:lumMod val="50000"/>
                  </a:schemeClr>
                </a:solidFill>
              </a:rPr>
              <a:t>Utilization :</a:t>
            </a:r>
          </a:p>
          <a:p>
            <a:pPr marL="0" lvl="1" indent="0">
              <a:buNone/>
            </a:pPr>
            <a:r>
              <a:rPr lang="en-US" sz="2000" dirty="0" err="1" smtClean="0">
                <a:solidFill>
                  <a:schemeClr val="bg2">
                    <a:lumMod val="50000"/>
                  </a:schemeClr>
                </a:solidFill>
              </a:rPr>
              <a:t>Musharkah</a:t>
            </a:r>
            <a:r>
              <a:rPr lang="en-US" sz="2000" dirty="0" smtClean="0">
                <a:solidFill>
                  <a:schemeClr val="bg2">
                    <a:lumMod val="50000"/>
                  </a:schemeClr>
                </a:solidFill>
              </a:rPr>
              <a:t> and </a:t>
            </a:r>
            <a:r>
              <a:rPr lang="en-US" sz="2000" dirty="0" err="1" smtClean="0">
                <a:solidFill>
                  <a:schemeClr val="bg2">
                    <a:lumMod val="50000"/>
                  </a:schemeClr>
                </a:solidFill>
              </a:rPr>
              <a:t>Mudarabah</a:t>
            </a:r>
            <a:r>
              <a:rPr lang="en-US" sz="2000" dirty="0" smtClean="0">
                <a:solidFill>
                  <a:schemeClr val="bg2">
                    <a:lumMod val="50000"/>
                  </a:schemeClr>
                </a:solidFill>
              </a:rPr>
              <a:t> </a:t>
            </a:r>
            <a:r>
              <a:rPr lang="en-US" sz="2000" dirty="0">
                <a:solidFill>
                  <a:schemeClr val="bg2">
                    <a:lumMod val="50000"/>
                  </a:schemeClr>
                </a:solidFill>
              </a:rPr>
              <a:t>can be used for </a:t>
            </a:r>
            <a:r>
              <a:rPr lang="en-US" sz="2000" dirty="0" smtClean="0">
                <a:solidFill>
                  <a:schemeClr val="bg2">
                    <a:lumMod val="50000"/>
                  </a:schemeClr>
                </a:solidFill>
              </a:rPr>
              <a:t>Microenterprise &amp; SME’S </a:t>
            </a:r>
            <a:r>
              <a:rPr lang="en-US" sz="2000" dirty="0">
                <a:solidFill>
                  <a:schemeClr val="bg2">
                    <a:lumMod val="50000"/>
                  </a:schemeClr>
                </a:solidFill>
              </a:rPr>
              <a:t>setup’s, </a:t>
            </a:r>
            <a:r>
              <a:rPr lang="en-US" sz="2000" dirty="0" smtClean="0">
                <a:solidFill>
                  <a:schemeClr val="bg2">
                    <a:lumMod val="50000"/>
                  </a:schemeClr>
                </a:solidFill>
              </a:rPr>
              <a:t>Agricultural Joint venture </a:t>
            </a:r>
            <a:r>
              <a:rPr lang="en-US" sz="2000" dirty="0">
                <a:solidFill>
                  <a:schemeClr val="bg2">
                    <a:lumMod val="50000"/>
                  </a:schemeClr>
                </a:solidFill>
              </a:rPr>
              <a:t>projects, </a:t>
            </a:r>
            <a:r>
              <a:rPr lang="en-US" sz="2000" dirty="0" smtClean="0">
                <a:solidFill>
                  <a:schemeClr val="bg2">
                    <a:lumMod val="50000"/>
                  </a:schemeClr>
                </a:solidFill>
              </a:rPr>
              <a:t>Dairy and livestock development etc. </a:t>
            </a:r>
            <a:endParaRPr lang="en-US" sz="2000" dirty="0">
              <a:solidFill>
                <a:schemeClr val="bg2">
                  <a:lumMod val="50000"/>
                </a:schemeClr>
              </a:solidFill>
            </a:endParaRPr>
          </a:p>
          <a:p>
            <a:pPr marL="0" lvl="1" indent="0">
              <a:buNone/>
            </a:pPr>
            <a:endParaRPr lang="en-US" sz="2000" b="1" dirty="0">
              <a:solidFill>
                <a:schemeClr val="bg2">
                  <a:lumMod val="50000"/>
                </a:schemeClr>
              </a:solidFill>
            </a:endParaRPr>
          </a:p>
          <a:p>
            <a:pPr marL="0" lvl="1" indent="0">
              <a:buNone/>
            </a:pPr>
            <a:r>
              <a:rPr lang="en-US" sz="2000" b="1" u="sng" dirty="0" smtClean="0">
                <a:solidFill>
                  <a:schemeClr val="bg2">
                    <a:lumMod val="50000"/>
                  </a:schemeClr>
                </a:solidFill>
              </a:rPr>
              <a:t>Currently </a:t>
            </a:r>
            <a:r>
              <a:rPr lang="en-US" sz="2000" b="1" u="sng" dirty="0">
                <a:solidFill>
                  <a:schemeClr val="bg2">
                    <a:lumMod val="50000"/>
                  </a:schemeClr>
                </a:solidFill>
              </a:rPr>
              <a:t>Practiced:</a:t>
            </a:r>
          </a:p>
          <a:p>
            <a:pPr marL="0" lvl="1" indent="0">
              <a:buNone/>
            </a:pPr>
            <a:r>
              <a:rPr lang="en-US" sz="2000" dirty="0" smtClean="0">
                <a:solidFill>
                  <a:schemeClr val="bg2">
                    <a:lumMod val="50000"/>
                  </a:schemeClr>
                </a:solidFill>
              </a:rPr>
              <a:t>BOK, </a:t>
            </a:r>
            <a:r>
              <a:rPr lang="en-US" sz="2000" dirty="0" err="1" smtClean="0">
                <a:solidFill>
                  <a:schemeClr val="bg2">
                    <a:lumMod val="50000"/>
                  </a:schemeClr>
                </a:solidFill>
              </a:rPr>
              <a:t>Amanah</a:t>
            </a:r>
            <a:r>
              <a:rPr lang="en-US" sz="2000" dirty="0" smtClean="0">
                <a:solidFill>
                  <a:schemeClr val="bg2">
                    <a:lumMod val="50000"/>
                  </a:schemeClr>
                </a:solidFill>
              </a:rPr>
              <a:t> Islamic bank, </a:t>
            </a:r>
            <a:r>
              <a:rPr lang="en-US" sz="2000" dirty="0" err="1" smtClean="0">
                <a:solidFill>
                  <a:schemeClr val="bg2">
                    <a:lumMod val="50000"/>
                  </a:schemeClr>
                </a:solidFill>
              </a:rPr>
              <a:t>AlBarakah</a:t>
            </a:r>
            <a:r>
              <a:rPr lang="en-US" sz="2000" dirty="0" smtClean="0">
                <a:solidFill>
                  <a:schemeClr val="bg2">
                    <a:lumMod val="50000"/>
                  </a:schemeClr>
                </a:solidFill>
              </a:rPr>
              <a:t> MPCS etc</a:t>
            </a:r>
            <a:endParaRPr lang="en-US" sz="2000" dirty="0">
              <a:solidFill>
                <a:schemeClr val="bg2">
                  <a:lumMod val="50000"/>
                </a:schemeClr>
              </a:solidFill>
            </a:endParaRPr>
          </a:p>
        </p:txBody>
      </p:sp>
      <p:sp>
        <p:nvSpPr>
          <p:cNvPr id="4" name="Text Box 23"/>
          <p:cNvSpPr txBox="1">
            <a:spLocks noGrp="1" noChangeArrowheads="1"/>
          </p:cNvSpPr>
          <p:nvPr>
            <p:ph type="title"/>
          </p:nvPr>
        </p:nvSpPr>
        <p:spPr bwMode="auto">
          <a:xfrm>
            <a:off x="461434" y="0"/>
            <a:ext cx="8596668" cy="1016000"/>
          </a:xfrm>
          <a:prstGeom prst="rect">
            <a:avLst/>
          </a:prstGeom>
          <a:solidFill>
            <a:srgbClr val="35742A"/>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Microfinance Products</a:t>
            </a:r>
            <a:endParaRPr lang="en-GB" sz="3600" b="1" dirty="0">
              <a:solidFill>
                <a:srgbClr val="FFFFFF"/>
              </a:solidFill>
              <a:cs typeface="Arial" charset="0"/>
            </a:endParaRPr>
          </a:p>
        </p:txBody>
      </p:sp>
      <p:sp>
        <p:nvSpPr>
          <p:cNvPr id="5" name="Rounded Rectangle 4"/>
          <p:cNvSpPr/>
          <p:nvPr/>
        </p:nvSpPr>
        <p:spPr>
          <a:xfrm>
            <a:off x="461433" y="1200944"/>
            <a:ext cx="6066116"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smtClean="0">
                <a:ln w="0"/>
                <a:solidFill>
                  <a:schemeClr val="tx1"/>
                </a:solidFill>
                <a:effectLst>
                  <a:outerShdw blurRad="38100" dist="19050" dir="2700000" algn="tl" rotWithShape="0">
                    <a:schemeClr val="dk1">
                      <a:alpha val="40000"/>
                    </a:schemeClr>
                  </a:outerShdw>
                </a:effectLst>
              </a:rPr>
              <a:t>Musharakah</a:t>
            </a:r>
            <a:r>
              <a:rPr lang="en-US" sz="2400" dirty="0" smtClean="0">
                <a:ln w="0"/>
                <a:solidFill>
                  <a:schemeClr val="tx1"/>
                </a:solidFill>
                <a:effectLst>
                  <a:outerShdw blurRad="38100" dist="19050" dir="2700000" algn="tl" rotWithShape="0">
                    <a:schemeClr val="dk1">
                      <a:alpha val="40000"/>
                    </a:schemeClr>
                  </a:outerShdw>
                </a:effectLst>
              </a:rPr>
              <a:t> &amp; </a:t>
            </a:r>
            <a:r>
              <a:rPr lang="en-US" sz="2400" dirty="0" err="1" smtClean="0">
                <a:ln w="0"/>
                <a:solidFill>
                  <a:schemeClr val="tx1"/>
                </a:solidFill>
                <a:effectLst>
                  <a:outerShdw blurRad="38100" dist="19050" dir="2700000" algn="tl" rotWithShape="0">
                    <a:schemeClr val="dk1">
                      <a:alpha val="40000"/>
                    </a:schemeClr>
                  </a:outerShdw>
                </a:effectLst>
              </a:rPr>
              <a:t>Mudarabah</a:t>
            </a:r>
            <a:r>
              <a:rPr lang="en-US" sz="2400" dirty="0" smtClean="0">
                <a:ln w="0"/>
                <a:solidFill>
                  <a:schemeClr val="tx1"/>
                </a:solidFill>
                <a:effectLst>
                  <a:outerShdw blurRad="38100" dist="19050" dir="2700000" algn="tl" rotWithShape="0">
                    <a:schemeClr val="dk1">
                      <a:alpha val="40000"/>
                    </a:schemeClr>
                  </a:outerShdw>
                </a:effectLst>
              </a:rPr>
              <a:t>- Partnership</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7" name="Picture 5" descr="7"/>
          <p:cNvPicPr>
            <a:picLocks noChangeAspect="1" noChangeArrowheads="1"/>
          </p:cNvPicPr>
          <p:nvPr/>
        </p:nvPicPr>
        <p:blipFill>
          <a:blip r:embed="rId2"/>
          <a:srcRect/>
          <a:stretch>
            <a:fillRect/>
          </a:stretch>
        </p:blipFill>
        <p:spPr bwMode="auto">
          <a:xfrm>
            <a:off x="9619352" y="0"/>
            <a:ext cx="2572647" cy="2064190"/>
          </a:xfrm>
          <a:prstGeom prst="rect">
            <a:avLst/>
          </a:prstGeom>
          <a:noFill/>
        </p:spPr>
      </p:pic>
      <p:pic>
        <p:nvPicPr>
          <p:cNvPr id="9218" name="Picture 2" descr="http://www.livemint.com/rf/Image-621x414/LiveMint/Period1/2013/05/24/Photos/farm--621x414.jpg"/>
          <p:cNvPicPr>
            <a:picLocks noChangeAspect="1" noChangeArrowheads="1"/>
          </p:cNvPicPr>
          <p:nvPr/>
        </p:nvPicPr>
        <p:blipFill>
          <a:blip r:embed="rId3"/>
          <a:srcRect/>
          <a:stretch>
            <a:fillRect/>
          </a:stretch>
        </p:blipFill>
        <p:spPr bwMode="auto">
          <a:xfrm>
            <a:off x="9551406" y="5078994"/>
            <a:ext cx="2640594" cy="1779006"/>
          </a:xfrm>
          <a:prstGeom prst="rect">
            <a:avLst/>
          </a:prstGeom>
          <a:noFill/>
        </p:spPr>
      </p:pic>
      <p:pic>
        <p:nvPicPr>
          <p:cNvPr id="9222" name="Picture 6" descr="http://aap-land.com/images/home.jpg"/>
          <p:cNvPicPr>
            <a:picLocks noChangeAspect="1" noChangeArrowheads="1"/>
          </p:cNvPicPr>
          <p:nvPr/>
        </p:nvPicPr>
        <p:blipFill>
          <a:blip r:embed="rId4"/>
          <a:srcRect/>
          <a:stretch>
            <a:fillRect/>
          </a:stretch>
        </p:blipFill>
        <p:spPr bwMode="auto">
          <a:xfrm>
            <a:off x="9596672" y="2561266"/>
            <a:ext cx="2595327" cy="2074108"/>
          </a:xfrm>
          <a:prstGeom prst="rect">
            <a:avLst/>
          </a:prstGeom>
          <a:noFill/>
        </p:spPr>
      </p:pic>
    </p:spTree>
    <p:extLst>
      <p:ext uri="{BB962C8B-B14F-4D97-AF65-F5344CB8AC3E}">
        <p14:creationId xmlns:p14="http://schemas.microsoft.com/office/powerpoint/2010/main" val="776927202"/>
      </p:ext>
    </p:extLst>
  </p:cSld>
  <p:clrMapOvr>
    <a:masterClrMapping/>
  </p:clrMapOvr>
  <mc:AlternateContent xmlns:mc="http://schemas.openxmlformats.org/markup-compatibility/2006" xmlns:p14="http://schemas.microsoft.com/office/powerpoint/2010/main">
    <mc:Choice Requires="p14">
      <p:transition spd="slow" p14:dur="2000" advTm="34248"/>
    </mc:Choice>
    <mc:Fallback xmlns="">
      <p:transition spd="slow" advTm="34248"/>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6"/>
          <p:cNvSpPr>
            <a:spLocks noChangeArrowheads="1"/>
          </p:cNvSpPr>
          <p:nvPr/>
        </p:nvSpPr>
        <p:spPr bwMode="auto">
          <a:xfrm>
            <a:off x="4656667" y="3213101"/>
            <a:ext cx="5952067" cy="576263"/>
          </a:xfrm>
          <a:prstGeom prst="rect">
            <a:avLst/>
          </a:prstGeom>
          <a:solidFill>
            <a:srgbClr val="F8F8F8"/>
          </a:solidFill>
          <a:ln w="38100">
            <a:solidFill>
              <a:srgbClr val="993300"/>
            </a:solidFill>
            <a:miter lim="800000"/>
            <a:headEnd/>
            <a:tailEnd/>
          </a:ln>
        </p:spPr>
        <p:txBody>
          <a:bodyPr wrap="none" anchor="ctr"/>
          <a:lstStyle/>
          <a:p>
            <a:pPr algn="ctr">
              <a:lnSpc>
                <a:spcPct val="75000"/>
              </a:lnSpc>
            </a:pPr>
            <a:endParaRPr lang="en-US" sz="900" b="1">
              <a:solidFill>
                <a:schemeClr val="bg1"/>
              </a:solidFill>
            </a:endParaRPr>
          </a:p>
        </p:txBody>
      </p:sp>
      <p:sp>
        <p:nvSpPr>
          <p:cNvPr id="3075" name="Rectangle 2"/>
          <p:cNvSpPr>
            <a:spLocks noGrp="1" noChangeArrowheads="1"/>
          </p:cNvSpPr>
          <p:nvPr>
            <p:ph type="title"/>
          </p:nvPr>
        </p:nvSpPr>
        <p:spPr>
          <a:xfrm>
            <a:off x="914400" y="330200"/>
            <a:ext cx="10363200" cy="433388"/>
          </a:xfrm>
        </p:spPr>
        <p:txBody>
          <a:bodyPr>
            <a:normAutofit fontScale="90000"/>
          </a:bodyPr>
          <a:lstStyle/>
          <a:p>
            <a:pPr eaLnBrk="1" hangingPunct="1"/>
            <a:r>
              <a:rPr lang="en-US" sz="2400" b="1" dirty="0" smtClean="0">
                <a:solidFill>
                  <a:schemeClr val="bg1"/>
                </a:solidFill>
              </a:rPr>
              <a:t>Islamic Modes – Agricultural Financing</a:t>
            </a:r>
          </a:p>
        </p:txBody>
      </p:sp>
      <p:sp>
        <p:nvSpPr>
          <p:cNvPr id="3076" name="Rectangle 3"/>
          <p:cNvSpPr>
            <a:spLocks noGrp="1" noChangeArrowheads="1"/>
          </p:cNvSpPr>
          <p:nvPr>
            <p:ph sz="quarter" idx="3"/>
          </p:nvPr>
        </p:nvSpPr>
        <p:spPr>
          <a:xfrm>
            <a:off x="334434" y="908051"/>
            <a:ext cx="11425767" cy="5616575"/>
          </a:xfrm>
        </p:spPr>
        <p:txBody>
          <a:bodyPr/>
          <a:lstStyle/>
          <a:p>
            <a:pPr marL="495300" indent="-495300" algn="ctr" eaLnBrk="1" hangingPunct="1">
              <a:buFontTx/>
              <a:buNone/>
            </a:pPr>
            <a:r>
              <a:rPr lang="en-US" sz="2400" b="1" smtClean="0">
                <a:solidFill>
                  <a:schemeClr val="bg1"/>
                </a:solidFill>
              </a:rPr>
              <a:t>Agricultural production Cycle - Crops</a:t>
            </a:r>
          </a:p>
        </p:txBody>
      </p:sp>
      <p:sp>
        <p:nvSpPr>
          <p:cNvPr id="3077" name="Rectangle 4"/>
          <p:cNvSpPr>
            <a:spLocks noChangeArrowheads="1"/>
          </p:cNvSpPr>
          <p:nvPr/>
        </p:nvSpPr>
        <p:spPr bwMode="auto">
          <a:xfrm>
            <a:off x="1295401" y="2276476"/>
            <a:ext cx="2976033" cy="576263"/>
          </a:xfrm>
          <a:prstGeom prst="rect">
            <a:avLst/>
          </a:prstGeom>
          <a:solidFill>
            <a:srgbClr val="F8F8F8"/>
          </a:solidFill>
          <a:ln w="38100">
            <a:solidFill>
              <a:srgbClr val="993300"/>
            </a:solidFill>
            <a:miter lim="800000"/>
            <a:headEnd/>
            <a:tailEnd/>
          </a:ln>
        </p:spPr>
        <p:txBody>
          <a:bodyPr wrap="none" anchor="ctr"/>
          <a:lstStyle/>
          <a:p>
            <a:pPr algn="ctr">
              <a:lnSpc>
                <a:spcPct val="75000"/>
              </a:lnSpc>
            </a:pPr>
            <a:endParaRPr lang="en-US" sz="900" b="1">
              <a:solidFill>
                <a:schemeClr val="bg1"/>
              </a:solidFill>
            </a:endParaRPr>
          </a:p>
          <a:p>
            <a:pPr algn="ctr">
              <a:lnSpc>
                <a:spcPct val="75000"/>
              </a:lnSpc>
            </a:pPr>
            <a:r>
              <a:rPr lang="en-US" b="1">
                <a:solidFill>
                  <a:schemeClr val="bg1"/>
                </a:solidFill>
              </a:rPr>
              <a:t>Acquisition of land/</a:t>
            </a:r>
          </a:p>
          <a:p>
            <a:pPr algn="ctr">
              <a:lnSpc>
                <a:spcPct val="75000"/>
              </a:lnSpc>
            </a:pPr>
            <a:r>
              <a:rPr lang="en-US" b="1">
                <a:solidFill>
                  <a:schemeClr val="bg1"/>
                </a:solidFill>
              </a:rPr>
              <a:t>Choice of crop</a:t>
            </a:r>
            <a:endParaRPr lang="en-US">
              <a:solidFill>
                <a:schemeClr val="bg1"/>
              </a:solidFill>
            </a:endParaRPr>
          </a:p>
        </p:txBody>
      </p:sp>
      <p:sp>
        <p:nvSpPr>
          <p:cNvPr id="3078" name="Rectangle 5"/>
          <p:cNvSpPr>
            <a:spLocks noChangeArrowheads="1"/>
          </p:cNvSpPr>
          <p:nvPr/>
        </p:nvSpPr>
        <p:spPr bwMode="auto">
          <a:xfrm>
            <a:off x="1295401" y="3213101"/>
            <a:ext cx="2976033" cy="576263"/>
          </a:xfrm>
          <a:prstGeom prst="rect">
            <a:avLst/>
          </a:prstGeom>
          <a:solidFill>
            <a:srgbClr val="F8F8F8"/>
          </a:solidFill>
          <a:ln w="38100">
            <a:solidFill>
              <a:srgbClr val="993300"/>
            </a:solidFill>
            <a:miter lim="800000"/>
            <a:headEnd/>
            <a:tailEnd/>
          </a:ln>
        </p:spPr>
        <p:txBody>
          <a:bodyPr wrap="none" anchor="ctr"/>
          <a:lstStyle/>
          <a:p>
            <a:pPr algn="ctr">
              <a:lnSpc>
                <a:spcPct val="75000"/>
              </a:lnSpc>
            </a:pPr>
            <a:r>
              <a:rPr lang="en-US" b="1">
                <a:solidFill>
                  <a:schemeClr val="bg1"/>
                </a:solidFill>
              </a:rPr>
              <a:t>Preparation of land</a:t>
            </a:r>
          </a:p>
        </p:txBody>
      </p:sp>
      <p:sp>
        <p:nvSpPr>
          <p:cNvPr id="3079" name="Rectangle 6"/>
          <p:cNvSpPr>
            <a:spLocks noChangeArrowheads="1"/>
          </p:cNvSpPr>
          <p:nvPr/>
        </p:nvSpPr>
        <p:spPr bwMode="auto">
          <a:xfrm>
            <a:off x="1295401" y="4148138"/>
            <a:ext cx="2976033" cy="576262"/>
          </a:xfrm>
          <a:prstGeom prst="rect">
            <a:avLst/>
          </a:prstGeom>
          <a:solidFill>
            <a:srgbClr val="F8F8F8"/>
          </a:solidFill>
          <a:ln w="38100">
            <a:solidFill>
              <a:srgbClr val="993300"/>
            </a:solidFill>
            <a:miter lim="800000"/>
            <a:headEnd/>
            <a:tailEnd/>
          </a:ln>
        </p:spPr>
        <p:txBody>
          <a:bodyPr wrap="none" anchor="ctr"/>
          <a:lstStyle/>
          <a:p>
            <a:pPr algn="ctr">
              <a:lnSpc>
                <a:spcPct val="75000"/>
              </a:lnSpc>
            </a:pPr>
            <a:r>
              <a:rPr lang="en-US" b="1">
                <a:solidFill>
                  <a:schemeClr val="bg1"/>
                </a:solidFill>
              </a:rPr>
              <a:t>Crop production </a:t>
            </a:r>
          </a:p>
          <a:p>
            <a:pPr algn="ctr">
              <a:lnSpc>
                <a:spcPct val="75000"/>
              </a:lnSpc>
            </a:pPr>
            <a:r>
              <a:rPr lang="en-US" b="1">
                <a:solidFill>
                  <a:schemeClr val="bg1"/>
                </a:solidFill>
              </a:rPr>
              <a:t>operations</a:t>
            </a:r>
            <a:endParaRPr lang="en-US">
              <a:solidFill>
                <a:schemeClr val="bg1"/>
              </a:solidFill>
            </a:endParaRPr>
          </a:p>
        </p:txBody>
      </p:sp>
      <p:sp>
        <p:nvSpPr>
          <p:cNvPr id="3080" name="Rectangle 7"/>
          <p:cNvSpPr>
            <a:spLocks noChangeArrowheads="1"/>
          </p:cNvSpPr>
          <p:nvPr/>
        </p:nvSpPr>
        <p:spPr bwMode="auto">
          <a:xfrm>
            <a:off x="1295401" y="5013326"/>
            <a:ext cx="2976033" cy="576263"/>
          </a:xfrm>
          <a:prstGeom prst="rect">
            <a:avLst/>
          </a:prstGeom>
          <a:solidFill>
            <a:srgbClr val="F8F8F8"/>
          </a:solidFill>
          <a:ln w="38100">
            <a:solidFill>
              <a:srgbClr val="993300"/>
            </a:solidFill>
            <a:miter lim="800000"/>
            <a:headEnd/>
            <a:tailEnd/>
          </a:ln>
        </p:spPr>
        <p:txBody>
          <a:bodyPr wrap="none" anchor="ctr"/>
          <a:lstStyle/>
          <a:p>
            <a:pPr algn="ctr">
              <a:spcBef>
                <a:spcPct val="20000"/>
              </a:spcBef>
            </a:pPr>
            <a:r>
              <a:rPr lang="en-US" b="1">
                <a:solidFill>
                  <a:schemeClr val="bg1"/>
                </a:solidFill>
              </a:rPr>
              <a:t>Harvesting</a:t>
            </a:r>
          </a:p>
        </p:txBody>
      </p:sp>
      <p:sp>
        <p:nvSpPr>
          <p:cNvPr id="3081" name="Rectangle 8"/>
          <p:cNvSpPr>
            <a:spLocks noChangeArrowheads="1"/>
          </p:cNvSpPr>
          <p:nvPr/>
        </p:nvSpPr>
        <p:spPr bwMode="auto">
          <a:xfrm>
            <a:off x="1295401" y="5876926"/>
            <a:ext cx="2976033" cy="576263"/>
          </a:xfrm>
          <a:prstGeom prst="rect">
            <a:avLst/>
          </a:prstGeom>
          <a:solidFill>
            <a:srgbClr val="F8F8F8"/>
          </a:solidFill>
          <a:ln w="38100">
            <a:solidFill>
              <a:srgbClr val="993300"/>
            </a:solidFill>
            <a:miter lim="800000"/>
            <a:headEnd/>
            <a:tailEnd/>
          </a:ln>
        </p:spPr>
        <p:txBody>
          <a:bodyPr wrap="none" anchor="ctr"/>
          <a:lstStyle/>
          <a:p>
            <a:pPr algn="ctr">
              <a:lnSpc>
                <a:spcPct val="75000"/>
              </a:lnSpc>
            </a:pPr>
            <a:r>
              <a:rPr lang="en-US" b="1">
                <a:solidFill>
                  <a:schemeClr val="bg1"/>
                </a:solidFill>
              </a:rPr>
              <a:t>Post harvest &amp;</a:t>
            </a:r>
          </a:p>
          <a:p>
            <a:pPr algn="ctr">
              <a:lnSpc>
                <a:spcPct val="75000"/>
              </a:lnSpc>
            </a:pPr>
            <a:r>
              <a:rPr lang="en-US" b="1">
                <a:solidFill>
                  <a:schemeClr val="bg1"/>
                </a:solidFill>
              </a:rPr>
              <a:t>Marketing </a:t>
            </a:r>
          </a:p>
        </p:txBody>
      </p:sp>
      <p:sp>
        <p:nvSpPr>
          <p:cNvPr id="3082" name="Rectangle 9"/>
          <p:cNvSpPr>
            <a:spLocks noChangeArrowheads="1"/>
          </p:cNvSpPr>
          <p:nvPr/>
        </p:nvSpPr>
        <p:spPr bwMode="auto">
          <a:xfrm>
            <a:off x="4656667" y="2276476"/>
            <a:ext cx="5952067" cy="576263"/>
          </a:xfrm>
          <a:prstGeom prst="rect">
            <a:avLst/>
          </a:prstGeom>
          <a:solidFill>
            <a:srgbClr val="F8F8F8"/>
          </a:solidFill>
          <a:ln w="38100">
            <a:solidFill>
              <a:srgbClr val="993300"/>
            </a:solidFill>
            <a:miter lim="800000"/>
            <a:headEnd/>
            <a:tailEnd/>
          </a:ln>
        </p:spPr>
        <p:txBody>
          <a:bodyPr wrap="none" anchor="ctr"/>
          <a:lstStyle/>
          <a:p>
            <a:pPr algn="ctr">
              <a:lnSpc>
                <a:spcPct val="75000"/>
              </a:lnSpc>
            </a:pPr>
            <a:r>
              <a:rPr lang="en-US" sz="1400" b="1">
                <a:solidFill>
                  <a:schemeClr val="bg1"/>
                </a:solidFill>
              </a:rPr>
              <a:t>Entering Contract of cultivation in</a:t>
            </a:r>
          </a:p>
          <a:p>
            <a:pPr algn="ctr">
              <a:lnSpc>
                <a:spcPct val="75000"/>
              </a:lnSpc>
            </a:pPr>
            <a:r>
              <a:rPr lang="en-US" sz="1400" b="1">
                <a:solidFill>
                  <a:schemeClr val="bg1"/>
                </a:solidFill>
              </a:rPr>
              <a:t>case of rented land, decision about crop </a:t>
            </a:r>
          </a:p>
          <a:p>
            <a:pPr algn="ctr">
              <a:lnSpc>
                <a:spcPct val="75000"/>
              </a:lnSpc>
            </a:pPr>
            <a:r>
              <a:rPr lang="en-US" sz="1400" b="1">
                <a:solidFill>
                  <a:schemeClr val="bg1"/>
                </a:solidFill>
              </a:rPr>
              <a:t>in view of market demand</a:t>
            </a:r>
            <a:endParaRPr lang="en-US" sz="1400">
              <a:solidFill>
                <a:schemeClr val="bg1"/>
              </a:solidFill>
            </a:endParaRPr>
          </a:p>
        </p:txBody>
      </p:sp>
      <p:sp>
        <p:nvSpPr>
          <p:cNvPr id="3083" name="Rectangle 10"/>
          <p:cNvSpPr>
            <a:spLocks noChangeArrowheads="1"/>
          </p:cNvSpPr>
          <p:nvPr/>
        </p:nvSpPr>
        <p:spPr bwMode="auto">
          <a:xfrm>
            <a:off x="1295401" y="1484313"/>
            <a:ext cx="2976033" cy="576262"/>
          </a:xfrm>
          <a:prstGeom prst="rect">
            <a:avLst/>
          </a:prstGeom>
          <a:solidFill>
            <a:srgbClr val="FFCC99"/>
          </a:solidFill>
          <a:ln w="38100">
            <a:solidFill>
              <a:srgbClr val="993300"/>
            </a:solidFill>
            <a:miter lim="800000"/>
            <a:headEnd/>
            <a:tailEnd/>
          </a:ln>
        </p:spPr>
        <p:txBody>
          <a:bodyPr wrap="none" anchor="ctr"/>
          <a:lstStyle/>
          <a:p>
            <a:pPr algn="ctr">
              <a:lnSpc>
                <a:spcPct val="75000"/>
              </a:lnSpc>
            </a:pPr>
            <a:r>
              <a:rPr lang="en-US" b="1">
                <a:solidFill>
                  <a:schemeClr val="bg1"/>
                </a:solidFill>
              </a:rPr>
              <a:t>STAGE</a:t>
            </a:r>
          </a:p>
        </p:txBody>
      </p:sp>
      <p:sp>
        <p:nvSpPr>
          <p:cNvPr id="3084" name="Rectangle 11"/>
          <p:cNvSpPr>
            <a:spLocks noChangeArrowheads="1"/>
          </p:cNvSpPr>
          <p:nvPr/>
        </p:nvSpPr>
        <p:spPr bwMode="auto">
          <a:xfrm>
            <a:off x="4656667" y="1484313"/>
            <a:ext cx="5952067" cy="576262"/>
          </a:xfrm>
          <a:prstGeom prst="rect">
            <a:avLst/>
          </a:prstGeom>
          <a:solidFill>
            <a:srgbClr val="FFCC99"/>
          </a:solidFill>
          <a:ln w="38100">
            <a:solidFill>
              <a:srgbClr val="993300"/>
            </a:solidFill>
            <a:miter lim="800000"/>
            <a:headEnd/>
            <a:tailEnd/>
          </a:ln>
        </p:spPr>
        <p:txBody>
          <a:bodyPr wrap="none" anchor="ctr"/>
          <a:lstStyle/>
          <a:p>
            <a:pPr algn="ctr">
              <a:lnSpc>
                <a:spcPct val="75000"/>
              </a:lnSpc>
            </a:pPr>
            <a:r>
              <a:rPr lang="en-US" b="1">
                <a:solidFill>
                  <a:schemeClr val="bg1"/>
                </a:solidFill>
              </a:rPr>
              <a:t>ACTIVITY</a:t>
            </a:r>
          </a:p>
        </p:txBody>
      </p:sp>
      <p:sp>
        <p:nvSpPr>
          <p:cNvPr id="3085" name="Rectangle 17"/>
          <p:cNvSpPr>
            <a:spLocks noChangeArrowheads="1"/>
          </p:cNvSpPr>
          <p:nvPr/>
        </p:nvSpPr>
        <p:spPr bwMode="auto">
          <a:xfrm>
            <a:off x="4656667" y="4148138"/>
            <a:ext cx="5952067" cy="576262"/>
          </a:xfrm>
          <a:prstGeom prst="rect">
            <a:avLst/>
          </a:prstGeom>
          <a:solidFill>
            <a:srgbClr val="F8F8F8"/>
          </a:solidFill>
          <a:ln w="38100">
            <a:solidFill>
              <a:srgbClr val="993300"/>
            </a:solidFill>
            <a:miter lim="800000"/>
            <a:headEnd/>
            <a:tailEnd/>
          </a:ln>
        </p:spPr>
        <p:txBody>
          <a:bodyPr wrap="none" anchor="ctr"/>
          <a:lstStyle/>
          <a:p>
            <a:pPr algn="ctr"/>
            <a:r>
              <a:rPr lang="en-US" sz="1400" b="1">
                <a:solidFill>
                  <a:schemeClr val="bg1"/>
                </a:solidFill>
              </a:rPr>
              <a:t>Sowing/transplantation, Irrigation,</a:t>
            </a:r>
            <a:r>
              <a:rPr lang="en-US" sz="1400">
                <a:solidFill>
                  <a:schemeClr val="bg1"/>
                </a:solidFill>
              </a:rPr>
              <a:t> </a:t>
            </a:r>
            <a:r>
              <a:rPr lang="en-US" sz="1400" b="1">
                <a:solidFill>
                  <a:schemeClr val="bg1"/>
                </a:solidFill>
              </a:rPr>
              <a:t>Fertilization,</a:t>
            </a:r>
          </a:p>
          <a:p>
            <a:pPr algn="ctr"/>
            <a:r>
              <a:rPr lang="en-US" sz="1400" b="1">
                <a:solidFill>
                  <a:schemeClr val="bg1"/>
                </a:solidFill>
              </a:rPr>
              <a:t>Weeding, Pesticide application</a:t>
            </a:r>
            <a:endParaRPr lang="en-US" sz="1200" b="1">
              <a:solidFill>
                <a:schemeClr val="bg1"/>
              </a:solidFill>
            </a:endParaRPr>
          </a:p>
        </p:txBody>
      </p:sp>
      <p:sp>
        <p:nvSpPr>
          <p:cNvPr id="3086" name="Rectangle 18"/>
          <p:cNvSpPr>
            <a:spLocks noChangeArrowheads="1"/>
          </p:cNvSpPr>
          <p:nvPr/>
        </p:nvSpPr>
        <p:spPr bwMode="auto">
          <a:xfrm>
            <a:off x="4656668" y="3213101"/>
            <a:ext cx="5856817" cy="576263"/>
          </a:xfrm>
          <a:prstGeom prst="rect">
            <a:avLst/>
          </a:prstGeom>
          <a:noFill/>
          <a:ln w="9525">
            <a:noFill/>
            <a:miter lim="800000"/>
            <a:headEnd/>
            <a:tailEnd/>
          </a:ln>
        </p:spPr>
        <p:txBody>
          <a:bodyPr wrap="none" anchor="ctr"/>
          <a:lstStyle/>
          <a:p>
            <a:endParaRPr lang="en-US">
              <a:solidFill>
                <a:schemeClr val="bg1"/>
              </a:solidFill>
            </a:endParaRPr>
          </a:p>
        </p:txBody>
      </p:sp>
      <p:sp>
        <p:nvSpPr>
          <p:cNvPr id="3087" name="Rectangle 19"/>
          <p:cNvSpPr>
            <a:spLocks noChangeArrowheads="1"/>
          </p:cNvSpPr>
          <p:nvPr/>
        </p:nvSpPr>
        <p:spPr bwMode="auto">
          <a:xfrm>
            <a:off x="4707468" y="3213101"/>
            <a:ext cx="5856817" cy="576263"/>
          </a:xfrm>
          <a:prstGeom prst="rect">
            <a:avLst/>
          </a:prstGeom>
          <a:noFill/>
          <a:ln w="9525">
            <a:noFill/>
            <a:miter lim="800000"/>
            <a:headEnd/>
            <a:tailEnd/>
          </a:ln>
        </p:spPr>
        <p:txBody>
          <a:bodyPr wrap="none" anchor="ctr"/>
          <a:lstStyle/>
          <a:p>
            <a:pPr lvl="1" algn="ctr"/>
            <a:r>
              <a:rPr lang="en-US" sz="1400" b="1">
                <a:solidFill>
                  <a:schemeClr val="bg1"/>
                </a:solidFill>
              </a:rPr>
              <a:t>Clearing, Leveling, Plowing, Seed bed preparation,</a:t>
            </a:r>
          </a:p>
          <a:p>
            <a:pPr lvl="1" algn="ctr"/>
            <a:r>
              <a:rPr lang="en-US" sz="1400" b="1">
                <a:solidFill>
                  <a:schemeClr val="bg1"/>
                </a:solidFill>
              </a:rPr>
              <a:t>Installation of Irrigation/drainage system</a:t>
            </a:r>
            <a:endParaRPr lang="en-US" sz="1400">
              <a:solidFill>
                <a:schemeClr val="bg1"/>
              </a:solidFill>
            </a:endParaRPr>
          </a:p>
        </p:txBody>
      </p:sp>
      <p:sp>
        <p:nvSpPr>
          <p:cNvPr id="3088" name="Rectangle 20"/>
          <p:cNvSpPr>
            <a:spLocks noChangeArrowheads="1"/>
          </p:cNvSpPr>
          <p:nvPr/>
        </p:nvSpPr>
        <p:spPr bwMode="auto">
          <a:xfrm>
            <a:off x="4656667" y="5013326"/>
            <a:ext cx="5952067" cy="576263"/>
          </a:xfrm>
          <a:prstGeom prst="rect">
            <a:avLst/>
          </a:prstGeom>
          <a:solidFill>
            <a:srgbClr val="F8F8F8"/>
          </a:solidFill>
          <a:ln w="38100">
            <a:solidFill>
              <a:srgbClr val="993300"/>
            </a:solidFill>
            <a:miter lim="800000"/>
            <a:headEnd/>
            <a:tailEnd/>
          </a:ln>
        </p:spPr>
        <p:txBody>
          <a:bodyPr wrap="none" anchor="ctr"/>
          <a:lstStyle/>
          <a:p>
            <a:pPr lvl="2" algn="ctr"/>
            <a:r>
              <a:rPr lang="en-US" sz="1400" b="1">
                <a:solidFill>
                  <a:schemeClr val="bg1"/>
                </a:solidFill>
              </a:rPr>
              <a:t>Cutting/ picking,</a:t>
            </a:r>
          </a:p>
          <a:p>
            <a:pPr lvl="2" algn="ctr"/>
            <a:r>
              <a:rPr lang="en-US" sz="1400" b="1">
                <a:solidFill>
                  <a:schemeClr val="bg1"/>
                </a:solidFill>
              </a:rPr>
              <a:t>threshing</a:t>
            </a:r>
          </a:p>
        </p:txBody>
      </p:sp>
      <p:sp>
        <p:nvSpPr>
          <p:cNvPr id="3089" name="Rectangle 21"/>
          <p:cNvSpPr>
            <a:spLocks noChangeArrowheads="1"/>
          </p:cNvSpPr>
          <p:nvPr/>
        </p:nvSpPr>
        <p:spPr bwMode="auto">
          <a:xfrm>
            <a:off x="4656667" y="5876926"/>
            <a:ext cx="5952067" cy="576263"/>
          </a:xfrm>
          <a:prstGeom prst="rect">
            <a:avLst/>
          </a:prstGeom>
          <a:solidFill>
            <a:srgbClr val="F8F8F8"/>
          </a:solidFill>
          <a:ln w="38100">
            <a:solidFill>
              <a:srgbClr val="993300"/>
            </a:solidFill>
            <a:miter lim="800000"/>
            <a:headEnd/>
            <a:tailEnd/>
          </a:ln>
        </p:spPr>
        <p:txBody>
          <a:bodyPr wrap="none" anchor="ctr"/>
          <a:lstStyle/>
          <a:p>
            <a:pPr lvl="2" algn="ctr"/>
            <a:r>
              <a:rPr lang="en-US" sz="1400" b="1">
                <a:solidFill>
                  <a:schemeClr val="bg1"/>
                </a:solidFill>
              </a:rPr>
              <a:t>Cleaning, Grading, Processing, Packing,</a:t>
            </a:r>
          </a:p>
          <a:p>
            <a:pPr lvl="2" algn="ctr"/>
            <a:r>
              <a:rPr lang="en-US" sz="1400" b="1">
                <a:solidFill>
                  <a:schemeClr val="bg1"/>
                </a:solidFill>
              </a:rPr>
              <a:t>Storage, Transportation, Sale of produce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330200"/>
            <a:ext cx="10363200" cy="433388"/>
          </a:xfrm>
        </p:spPr>
        <p:txBody>
          <a:bodyPr>
            <a:normAutofit fontScale="90000"/>
          </a:bodyPr>
          <a:lstStyle/>
          <a:p>
            <a:pPr eaLnBrk="1" hangingPunct="1"/>
            <a:r>
              <a:rPr lang="en-US" sz="2400" b="1" smtClean="0">
                <a:solidFill>
                  <a:srgbClr val="0000CC"/>
                </a:solidFill>
              </a:rPr>
              <a:t>Islamic Modes – Agricultural Financing</a:t>
            </a:r>
          </a:p>
        </p:txBody>
      </p:sp>
      <p:sp>
        <p:nvSpPr>
          <p:cNvPr id="4099" name="Rectangle 3"/>
          <p:cNvSpPr>
            <a:spLocks noGrp="1" noChangeArrowheads="1"/>
          </p:cNvSpPr>
          <p:nvPr>
            <p:ph type="body" sz="half" idx="1"/>
          </p:nvPr>
        </p:nvSpPr>
        <p:spPr>
          <a:xfrm>
            <a:off x="609600" y="1600201"/>
            <a:ext cx="5378451" cy="4525963"/>
          </a:xfrm>
        </p:spPr>
        <p:txBody>
          <a:bodyPr/>
          <a:lstStyle/>
          <a:p>
            <a:pPr algn="ctr" eaLnBrk="1" hangingPunct="1">
              <a:buFontTx/>
              <a:buNone/>
            </a:pPr>
            <a:endParaRPr lang="en-US" sz="2800" smtClean="0"/>
          </a:p>
          <a:p>
            <a:pPr algn="ctr" eaLnBrk="1" hangingPunct="1">
              <a:buFontTx/>
              <a:buNone/>
            </a:pPr>
            <a:endParaRPr lang="en-US" sz="2800" smtClean="0"/>
          </a:p>
        </p:txBody>
      </p:sp>
      <p:sp>
        <p:nvSpPr>
          <p:cNvPr id="4100" name="Rectangle 4"/>
          <p:cNvSpPr>
            <a:spLocks noGrp="1" noChangeArrowheads="1"/>
          </p:cNvSpPr>
          <p:nvPr>
            <p:ph sz="quarter" idx="3"/>
          </p:nvPr>
        </p:nvSpPr>
        <p:spPr>
          <a:xfrm>
            <a:off x="334434" y="908051"/>
            <a:ext cx="11425767" cy="5616575"/>
          </a:xfrm>
        </p:spPr>
        <p:txBody>
          <a:bodyPr/>
          <a:lstStyle/>
          <a:p>
            <a:pPr marL="495300" indent="-495300" eaLnBrk="1" hangingPunct="1">
              <a:buFontTx/>
              <a:buNone/>
            </a:pPr>
            <a:r>
              <a:rPr lang="en-US" sz="2400" b="1" dirty="0" smtClean="0">
                <a:solidFill>
                  <a:schemeClr val="bg1"/>
                </a:solidFill>
              </a:rPr>
              <a:t>Areas of Financing (including crop production)   </a:t>
            </a:r>
          </a:p>
          <a:p>
            <a:pPr marL="869950" lvl="1" indent="-412750" eaLnBrk="1" hangingPunct="1"/>
            <a:r>
              <a:rPr lang="en-US" sz="2400" b="1" dirty="0" smtClean="0">
                <a:solidFill>
                  <a:schemeClr val="bg1"/>
                </a:solidFill>
              </a:rPr>
              <a:t>Working Capital (Short term): </a:t>
            </a:r>
          </a:p>
          <a:p>
            <a:pPr marL="1285875" lvl="2" indent="-371475" eaLnBrk="1" hangingPunct="1"/>
            <a:r>
              <a:rPr lang="en-US" sz="2000" b="1" dirty="0" smtClean="0">
                <a:solidFill>
                  <a:schemeClr val="bg1"/>
                </a:solidFill>
              </a:rPr>
              <a:t>Crop production [Purchase of inputs i.e. seeds, fertilizers, pesticides, etc.] </a:t>
            </a:r>
            <a:r>
              <a:rPr lang="en-US" b="1" dirty="0" smtClean="0">
                <a:solidFill>
                  <a:schemeClr val="bg1"/>
                </a:solidFill>
              </a:rPr>
              <a:t>{</a:t>
            </a:r>
            <a:r>
              <a:rPr lang="en-US" b="1" dirty="0" err="1" smtClean="0">
                <a:solidFill>
                  <a:schemeClr val="bg1"/>
                </a:solidFill>
              </a:rPr>
              <a:t>Murabahah</a:t>
            </a:r>
            <a:r>
              <a:rPr lang="en-US" b="1" dirty="0" smtClean="0">
                <a:solidFill>
                  <a:schemeClr val="bg1"/>
                </a:solidFill>
              </a:rPr>
              <a:t>}</a:t>
            </a:r>
          </a:p>
          <a:p>
            <a:pPr marL="1285875" lvl="2" indent="-371475" eaLnBrk="1" hangingPunct="1"/>
            <a:r>
              <a:rPr lang="en-US" sz="2000" b="1" dirty="0" smtClean="0">
                <a:solidFill>
                  <a:schemeClr val="bg1"/>
                </a:solidFill>
              </a:rPr>
              <a:t>Poultry Farming [purchase of feed/raw material, birds/chicks, vaccination/medication, utensils, etc.] </a:t>
            </a:r>
            <a:r>
              <a:rPr lang="en-US" b="1" dirty="0" smtClean="0">
                <a:solidFill>
                  <a:schemeClr val="bg1"/>
                </a:solidFill>
              </a:rPr>
              <a:t>{</a:t>
            </a:r>
            <a:r>
              <a:rPr lang="en-US" b="1" dirty="0" err="1" smtClean="0">
                <a:solidFill>
                  <a:schemeClr val="bg1"/>
                </a:solidFill>
              </a:rPr>
              <a:t>Murabahah</a:t>
            </a:r>
            <a:r>
              <a:rPr lang="en-US" b="1" dirty="0" smtClean="0">
                <a:solidFill>
                  <a:schemeClr val="bg1"/>
                </a:solidFill>
              </a:rPr>
              <a:t>}</a:t>
            </a:r>
            <a:endParaRPr lang="en-US" sz="2000" b="1" dirty="0" smtClean="0">
              <a:solidFill>
                <a:schemeClr val="bg1"/>
              </a:solidFill>
            </a:endParaRPr>
          </a:p>
          <a:p>
            <a:pPr marL="1285875" lvl="2" indent="-371475" eaLnBrk="1" hangingPunct="1"/>
            <a:r>
              <a:rPr lang="en-US" sz="2000" b="1" dirty="0" smtClean="0">
                <a:solidFill>
                  <a:schemeClr val="bg1"/>
                </a:solidFill>
              </a:rPr>
              <a:t>Dairy Farming [purchase and production of feed/fodder, milk container, vaccination/medication, utensils, etc.] </a:t>
            </a:r>
            <a:r>
              <a:rPr lang="en-US" b="1" dirty="0" smtClean="0">
                <a:solidFill>
                  <a:schemeClr val="bg1"/>
                </a:solidFill>
              </a:rPr>
              <a:t>{</a:t>
            </a:r>
            <a:r>
              <a:rPr lang="en-US" b="1" dirty="0" err="1" smtClean="0">
                <a:solidFill>
                  <a:schemeClr val="bg1"/>
                </a:solidFill>
              </a:rPr>
              <a:t>Murabahah</a:t>
            </a:r>
            <a:r>
              <a:rPr lang="en-US" b="1" dirty="0" smtClean="0">
                <a:solidFill>
                  <a:schemeClr val="bg1"/>
                </a:solidFill>
              </a:rPr>
              <a:t>}</a:t>
            </a:r>
            <a:endParaRPr lang="en-US" sz="2000" b="1" dirty="0" smtClean="0">
              <a:solidFill>
                <a:schemeClr val="bg1"/>
              </a:solidFill>
            </a:endParaRPr>
          </a:p>
          <a:p>
            <a:pPr marL="1285875" lvl="2" indent="-371475" eaLnBrk="1" hangingPunct="1"/>
            <a:r>
              <a:rPr lang="en-US" sz="2000" b="1" dirty="0" smtClean="0">
                <a:solidFill>
                  <a:schemeClr val="bg1"/>
                </a:solidFill>
              </a:rPr>
              <a:t>Fish Farming [purchase of fuel, ration, processing </a:t>
            </a:r>
            <a:r>
              <a:rPr lang="en-US" b="1" dirty="0" smtClean="0">
                <a:solidFill>
                  <a:schemeClr val="bg1"/>
                </a:solidFill>
              </a:rPr>
              <a:t>{</a:t>
            </a:r>
            <a:r>
              <a:rPr lang="en-US" b="1" dirty="0" err="1" smtClean="0">
                <a:solidFill>
                  <a:schemeClr val="bg1"/>
                </a:solidFill>
              </a:rPr>
              <a:t>Murabahah</a:t>
            </a:r>
            <a:r>
              <a:rPr lang="en-US" b="1" dirty="0" smtClean="0">
                <a:solidFill>
                  <a:schemeClr val="bg1"/>
                </a:solidFill>
              </a:rPr>
              <a:t>}</a:t>
            </a:r>
            <a:r>
              <a:rPr lang="en-US" sz="2000" b="1" dirty="0" smtClean="0">
                <a:solidFill>
                  <a:schemeClr val="bg1"/>
                </a:solidFill>
              </a:rPr>
              <a:t> equipment, purchase of handling and storage boxes, etc.]</a:t>
            </a:r>
          </a:p>
          <a:p>
            <a:pPr marL="1285875" lvl="2" indent="-371475" eaLnBrk="1" hangingPunct="1"/>
            <a:r>
              <a:rPr lang="en-US" sz="2000" b="1" dirty="0" smtClean="0">
                <a:solidFill>
                  <a:schemeClr val="bg1"/>
                </a:solidFill>
              </a:rPr>
              <a:t>Liquidity Requirement [repair &amp; maintenance of machinery &amp; equipment, labor/water/utility charges, etc.) </a:t>
            </a:r>
            <a:r>
              <a:rPr lang="en-US" b="1" dirty="0" smtClean="0">
                <a:solidFill>
                  <a:schemeClr val="bg1"/>
                </a:solidFill>
              </a:rPr>
              <a:t>{Salam}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330200"/>
            <a:ext cx="10363200" cy="433388"/>
          </a:xfrm>
        </p:spPr>
        <p:txBody>
          <a:bodyPr>
            <a:normAutofit fontScale="90000"/>
          </a:bodyPr>
          <a:lstStyle/>
          <a:p>
            <a:pPr eaLnBrk="1" hangingPunct="1"/>
            <a:r>
              <a:rPr lang="en-US" sz="2400" b="1" smtClean="0">
                <a:solidFill>
                  <a:srgbClr val="0000CC"/>
                </a:solidFill>
              </a:rPr>
              <a:t>Islamic Modes – Agricultural Financing</a:t>
            </a:r>
          </a:p>
        </p:txBody>
      </p:sp>
      <p:sp>
        <p:nvSpPr>
          <p:cNvPr id="5123" name="Rectangle 3"/>
          <p:cNvSpPr>
            <a:spLocks noGrp="1" noChangeArrowheads="1"/>
          </p:cNvSpPr>
          <p:nvPr>
            <p:ph type="body" sz="half" idx="1"/>
          </p:nvPr>
        </p:nvSpPr>
        <p:spPr>
          <a:xfrm>
            <a:off x="609600" y="1600201"/>
            <a:ext cx="5378451" cy="4525963"/>
          </a:xfrm>
        </p:spPr>
        <p:txBody>
          <a:bodyPr/>
          <a:lstStyle/>
          <a:p>
            <a:pPr algn="ctr" eaLnBrk="1" hangingPunct="1">
              <a:buFontTx/>
              <a:buNone/>
            </a:pPr>
            <a:endParaRPr lang="en-US" sz="2800" smtClean="0"/>
          </a:p>
          <a:p>
            <a:pPr algn="ctr" eaLnBrk="1" hangingPunct="1">
              <a:buFontTx/>
              <a:buNone/>
            </a:pPr>
            <a:endParaRPr lang="en-US" sz="2800" smtClean="0"/>
          </a:p>
        </p:txBody>
      </p:sp>
      <p:sp>
        <p:nvSpPr>
          <p:cNvPr id="5124" name="Rectangle 4"/>
          <p:cNvSpPr>
            <a:spLocks noGrp="1" noChangeArrowheads="1"/>
          </p:cNvSpPr>
          <p:nvPr>
            <p:ph sz="quarter" idx="3"/>
          </p:nvPr>
        </p:nvSpPr>
        <p:spPr>
          <a:xfrm>
            <a:off x="334434" y="836613"/>
            <a:ext cx="11425767" cy="5616575"/>
          </a:xfrm>
        </p:spPr>
        <p:txBody>
          <a:bodyPr/>
          <a:lstStyle/>
          <a:p>
            <a:pPr marL="495300" indent="-495300" eaLnBrk="1" hangingPunct="1">
              <a:buFontTx/>
              <a:buNone/>
            </a:pPr>
            <a:r>
              <a:rPr lang="en-US" sz="2400" b="1" dirty="0" smtClean="0">
                <a:solidFill>
                  <a:schemeClr val="bg1"/>
                </a:solidFill>
              </a:rPr>
              <a:t>Areas of Financing (including crop production)   </a:t>
            </a:r>
          </a:p>
          <a:p>
            <a:pPr marL="869950" lvl="1" indent="-412750" eaLnBrk="1" hangingPunct="1"/>
            <a:r>
              <a:rPr lang="en-US" sz="2400" b="1" dirty="0" smtClean="0">
                <a:solidFill>
                  <a:schemeClr val="bg1"/>
                </a:solidFill>
              </a:rPr>
              <a:t>Term Financing (medium and long term: </a:t>
            </a:r>
          </a:p>
          <a:p>
            <a:pPr marL="1285875" lvl="2" indent="-371475" eaLnBrk="1" hangingPunct="1"/>
            <a:r>
              <a:rPr lang="en-US" sz="2000" b="1" dirty="0" smtClean="0">
                <a:solidFill>
                  <a:schemeClr val="bg1"/>
                </a:solidFill>
              </a:rPr>
              <a:t>Farm Mechanization [Purchase of tractor and farm machinery for tillage, sowing/planting, pesticide application, harvesting/threshing, etc.] {</a:t>
            </a:r>
            <a:r>
              <a:rPr lang="en-US" sz="2000" b="1" dirty="0" err="1" smtClean="0">
                <a:solidFill>
                  <a:schemeClr val="bg1"/>
                </a:solidFill>
              </a:rPr>
              <a:t>Murabahah</a:t>
            </a:r>
            <a:r>
              <a:rPr lang="en-US" sz="2000" b="1" dirty="0" smtClean="0">
                <a:solidFill>
                  <a:schemeClr val="bg1"/>
                </a:solidFill>
              </a:rPr>
              <a:t>/ </a:t>
            </a:r>
            <a:r>
              <a:rPr lang="en-US" sz="2000" b="1" dirty="0" err="1" smtClean="0">
                <a:solidFill>
                  <a:schemeClr val="bg1"/>
                </a:solidFill>
              </a:rPr>
              <a:t>Ijarah</a:t>
            </a:r>
            <a:r>
              <a:rPr lang="en-US" sz="2000" b="1" dirty="0" smtClean="0">
                <a:solidFill>
                  <a:schemeClr val="bg1"/>
                </a:solidFill>
              </a:rPr>
              <a:t>}</a:t>
            </a:r>
            <a:endParaRPr lang="en-US" sz="1800" b="1" dirty="0" smtClean="0">
              <a:solidFill>
                <a:schemeClr val="bg1"/>
              </a:solidFill>
            </a:endParaRPr>
          </a:p>
          <a:p>
            <a:pPr marL="1285875" lvl="2" indent="-371475" eaLnBrk="1" hangingPunct="1"/>
            <a:r>
              <a:rPr lang="en-US" sz="2000" b="1" dirty="0" smtClean="0">
                <a:solidFill>
                  <a:schemeClr val="bg1"/>
                </a:solidFill>
              </a:rPr>
              <a:t>Transport [purchase of trailers, reefer vans, milk cooling/ chiller tanks/carriers, motorcycles/pickups,  of feed/raw material, birds/chicks, vaccination/medication, utensils, etc.] {</a:t>
            </a:r>
            <a:r>
              <a:rPr lang="en-US" sz="2000" b="1" dirty="0" err="1" smtClean="0">
                <a:solidFill>
                  <a:schemeClr val="bg1"/>
                </a:solidFill>
              </a:rPr>
              <a:t>Ijarah</a:t>
            </a:r>
            <a:r>
              <a:rPr lang="en-US" sz="2000" b="1" dirty="0" smtClean="0">
                <a:solidFill>
                  <a:schemeClr val="bg1"/>
                </a:solidFill>
              </a:rPr>
              <a:t>/Diminishing </a:t>
            </a:r>
            <a:r>
              <a:rPr lang="en-US" sz="2000" b="1" dirty="0" err="1" smtClean="0">
                <a:solidFill>
                  <a:schemeClr val="bg1"/>
                </a:solidFill>
              </a:rPr>
              <a:t>Musharakah</a:t>
            </a:r>
            <a:r>
              <a:rPr lang="en-US" sz="2000" b="1" dirty="0" smtClean="0">
                <a:solidFill>
                  <a:schemeClr val="bg1"/>
                </a:solidFill>
              </a:rPr>
              <a:t>}</a:t>
            </a:r>
            <a:endParaRPr lang="en-US" sz="1800" b="1" dirty="0" smtClean="0">
              <a:solidFill>
                <a:schemeClr val="bg1"/>
              </a:solidFill>
            </a:endParaRPr>
          </a:p>
          <a:p>
            <a:pPr marL="1285875" lvl="2" indent="-371475" eaLnBrk="1" hangingPunct="1"/>
            <a:r>
              <a:rPr lang="en-US" sz="2000" b="1" dirty="0" smtClean="0">
                <a:solidFill>
                  <a:schemeClr val="bg1"/>
                </a:solidFill>
              </a:rPr>
              <a:t>Live stock [purchase/replacement of animals for milk &amp; meet production, refrigerated storage, animal sheds, water supply system, generator, fencing slaughter house etc.] {</a:t>
            </a:r>
            <a:r>
              <a:rPr lang="en-US" sz="2000" b="1" dirty="0" err="1" smtClean="0">
                <a:solidFill>
                  <a:schemeClr val="bg1"/>
                </a:solidFill>
              </a:rPr>
              <a:t>Murabahah</a:t>
            </a:r>
            <a:r>
              <a:rPr lang="en-US" sz="2000" b="1" dirty="0" smtClean="0">
                <a:solidFill>
                  <a:schemeClr val="bg1"/>
                </a:solidFill>
              </a:rPr>
              <a:t>/DM/</a:t>
            </a:r>
            <a:r>
              <a:rPr lang="en-US" sz="2000" b="1" dirty="0" err="1" smtClean="0">
                <a:solidFill>
                  <a:schemeClr val="bg1"/>
                </a:solidFill>
              </a:rPr>
              <a:t>Istisna</a:t>
            </a:r>
            <a:r>
              <a:rPr lang="en-US" sz="2000" b="1" dirty="0" smtClean="0">
                <a:solidFill>
                  <a:schemeClr val="bg1"/>
                </a:solidFill>
              </a:rPr>
              <a:t>}</a:t>
            </a:r>
            <a:endParaRPr lang="en-US" sz="1800" b="1" dirty="0" smtClean="0">
              <a:solidFill>
                <a:schemeClr val="bg1"/>
              </a:solidFill>
            </a:endParaRPr>
          </a:p>
          <a:p>
            <a:pPr marL="1285875" lvl="2" indent="-371475" eaLnBrk="1" hangingPunct="1"/>
            <a:r>
              <a:rPr lang="en-US" sz="2000" b="1" dirty="0" smtClean="0">
                <a:solidFill>
                  <a:schemeClr val="bg1"/>
                </a:solidFill>
              </a:rPr>
              <a:t>Irrigation System [t/wells, sprinkler/drip/solar pumps, water course lining, etc.] {</a:t>
            </a:r>
            <a:r>
              <a:rPr lang="en-US" sz="2000" b="1" dirty="0" err="1" smtClean="0">
                <a:solidFill>
                  <a:schemeClr val="bg1"/>
                </a:solidFill>
              </a:rPr>
              <a:t>Ijarah</a:t>
            </a:r>
            <a:r>
              <a:rPr lang="en-US" sz="2000" b="1" dirty="0" smtClean="0">
                <a:solidFill>
                  <a:schemeClr val="bg1"/>
                </a:solidFill>
              </a:rPr>
              <a:t>/</a:t>
            </a:r>
            <a:r>
              <a:rPr lang="en-US" sz="2000" b="1" dirty="0" err="1" smtClean="0">
                <a:solidFill>
                  <a:schemeClr val="bg1"/>
                </a:solidFill>
              </a:rPr>
              <a:t>Murabahah</a:t>
            </a:r>
            <a:r>
              <a:rPr lang="en-US" sz="2000" b="1" dirty="0" smtClean="0">
                <a:solidFill>
                  <a:schemeClr val="bg1"/>
                </a:solidFill>
              </a:rPr>
              <a:t>/DM/ </a:t>
            </a:r>
            <a:r>
              <a:rPr lang="en-US" sz="2000" b="1" dirty="0" err="1" smtClean="0">
                <a:solidFill>
                  <a:schemeClr val="bg1"/>
                </a:solidFill>
              </a:rPr>
              <a:t>salam</a:t>
            </a:r>
            <a:r>
              <a:rPr lang="en-US" sz="2000" b="1" dirty="0" smtClean="0">
                <a:solidFill>
                  <a:schemeClr val="bg1"/>
                </a:solidFill>
              </a:rPr>
              <a:t>}</a:t>
            </a:r>
            <a:endParaRPr lang="en-US" sz="1800" b="1" dirty="0" smtClean="0">
              <a:solidFill>
                <a:schemeClr val="bg1"/>
              </a:solidFill>
            </a:endParaRPr>
          </a:p>
          <a:p>
            <a:pPr marL="1285875" lvl="2" indent="-371475" eaLnBrk="1" hangingPunct="1"/>
            <a:r>
              <a:rPr lang="en-US" sz="2000" b="1" dirty="0" smtClean="0">
                <a:solidFill>
                  <a:schemeClr val="bg1"/>
                </a:solidFill>
              </a:rPr>
              <a:t>Forest development and enhancement [nursery raising, tree plantation, etc.] {DM}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330200"/>
            <a:ext cx="10363200" cy="433388"/>
          </a:xfrm>
        </p:spPr>
        <p:txBody>
          <a:bodyPr>
            <a:normAutofit fontScale="90000"/>
          </a:bodyPr>
          <a:lstStyle/>
          <a:p>
            <a:pPr eaLnBrk="1" hangingPunct="1"/>
            <a:r>
              <a:rPr lang="en-US" sz="2400" b="1" smtClean="0">
                <a:solidFill>
                  <a:schemeClr val="bg1"/>
                </a:solidFill>
              </a:rPr>
              <a:t>Islamic Modes – Agricultural Financing</a:t>
            </a:r>
          </a:p>
        </p:txBody>
      </p:sp>
      <p:sp>
        <p:nvSpPr>
          <p:cNvPr id="6147" name="Rectangle 3"/>
          <p:cNvSpPr>
            <a:spLocks noGrp="1" noChangeArrowheads="1"/>
          </p:cNvSpPr>
          <p:nvPr>
            <p:ph type="body" sz="half" idx="1"/>
          </p:nvPr>
        </p:nvSpPr>
        <p:spPr>
          <a:xfrm>
            <a:off x="609600" y="1600201"/>
            <a:ext cx="5378451" cy="4525963"/>
          </a:xfrm>
        </p:spPr>
        <p:txBody>
          <a:bodyPr/>
          <a:lstStyle/>
          <a:p>
            <a:pPr algn="ctr" eaLnBrk="1" hangingPunct="1">
              <a:buFontTx/>
              <a:buNone/>
            </a:pPr>
            <a:endParaRPr lang="en-US" sz="2800" smtClean="0">
              <a:solidFill>
                <a:schemeClr val="bg1"/>
              </a:solidFill>
            </a:endParaRPr>
          </a:p>
          <a:p>
            <a:pPr algn="ctr" eaLnBrk="1" hangingPunct="1">
              <a:buFontTx/>
              <a:buNone/>
            </a:pPr>
            <a:endParaRPr lang="en-US" sz="2800" smtClean="0">
              <a:solidFill>
                <a:schemeClr val="bg1"/>
              </a:solidFill>
            </a:endParaRPr>
          </a:p>
        </p:txBody>
      </p:sp>
      <p:sp>
        <p:nvSpPr>
          <p:cNvPr id="6148" name="Rectangle 4"/>
          <p:cNvSpPr>
            <a:spLocks noGrp="1" noChangeArrowheads="1"/>
          </p:cNvSpPr>
          <p:nvPr>
            <p:ph sz="quarter" idx="3"/>
          </p:nvPr>
        </p:nvSpPr>
        <p:spPr>
          <a:xfrm>
            <a:off x="334434" y="908051"/>
            <a:ext cx="11425767" cy="5616575"/>
          </a:xfrm>
        </p:spPr>
        <p:txBody>
          <a:bodyPr/>
          <a:lstStyle/>
          <a:p>
            <a:pPr marL="495300" indent="-495300" eaLnBrk="1" hangingPunct="1">
              <a:buFontTx/>
              <a:buNone/>
            </a:pPr>
            <a:r>
              <a:rPr lang="en-US" sz="2400" b="1" dirty="0" smtClean="0">
                <a:solidFill>
                  <a:schemeClr val="bg1"/>
                </a:solidFill>
              </a:rPr>
              <a:t>Areas of Financing (including crop production)   </a:t>
            </a:r>
          </a:p>
          <a:p>
            <a:pPr marL="869950" lvl="1" indent="-412750" eaLnBrk="1" hangingPunct="1"/>
            <a:r>
              <a:rPr lang="en-US" sz="2400" b="1" dirty="0" smtClean="0">
                <a:solidFill>
                  <a:schemeClr val="bg1"/>
                </a:solidFill>
              </a:rPr>
              <a:t>Term Financing (medium and long term: </a:t>
            </a:r>
          </a:p>
          <a:p>
            <a:pPr marL="1285875" lvl="2" indent="-371475" eaLnBrk="1" hangingPunct="1"/>
            <a:r>
              <a:rPr lang="en-US" sz="2000" b="1" dirty="0" smtClean="0">
                <a:solidFill>
                  <a:schemeClr val="bg1"/>
                </a:solidFill>
              </a:rPr>
              <a:t>Poultry Farming [construction of breeding &amp; hatchery farms, tools, feed mills, transport &amp; distribution vehicles, slaughtering &amp; processing, etc.] {</a:t>
            </a:r>
            <a:r>
              <a:rPr lang="en-US" sz="2000" b="1" dirty="0" err="1" smtClean="0">
                <a:solidFill>
                  <a:schemeClr val="bg1"/>
                </a:solidFill>
              </a:rPr>
              <a:t>Murabahah</a:t>
            </a:r>
            <a:r>
              <a:rPr lang="en-US" sz="2000" b="1" dirty="0" smtClean="0">
                <a:solidFill>
                  <a:schemeClr val="bg1"/>
                </a:solidFill>
              </a:rPr>
              <a:t>/ DM}</a:t>
            </a:r>
            <a:endParaRPr lang="en-US" sz="1800" b="1" dirty="0" smtClean="0">
              <a:solidFill>
                <a:schemeClr val="bg1"/>
              </a:solidFill>
            </a:endParaRPr>
          </a:p>
          <a:p>
            <a:pPr marL="1285875" lvl="2" indent="-371475" eaLnBrk="1" hangingPunct="1"/>
            <a:r>
              <a:rPr lang="en-US" sz="2000" b="1" dirty="0" smtClean="0">
                <a:solidFill>
                  <a:schemeClr val="bg1"/>
                </a:solidFill>
              </a:rPr>
              <a:t>Fish Farming/catching [construction of fish ponds &amp; hatcheries, purchase/replacement of fishing boats, engines, and related facilities &amp; equipments, construction of cold storage, etc.] {</a:t>
            </a:r>
            <a:r>
              <a:rPr lang="en-US" sz="2000" b="1" dirty="0" err="1" smtClean="0">
                <a:solidFill>
                  <a:schemeClr val="bg1"/>
                </a:solidFill>
              </a:rPr>
              <a:t>Murabahah</a:t>
            </a:r>
            <a:r>
              <a:rPr lang="en-US" sz="2000" b="1" dirty="0" smtClean="0">
                <a:solidFill>
                  <a:schemeClr val="bg1"/>
                </a:solidFill>
              </a:rPr>
              <a:t>/DM}</a:t>
            </a:r>
            <a:endParaRPr lang="en-US" sz="1800" b="1" dirty="0" smtClean="0">
              <a:solidFill>
                <a:schemeClr val="bg1"/>
              </a:solidFill>
            </a:endParaRPr>
          </a:p>
          <a:p>
            <a:pPr marL="1285875" lvl="2" indent="-371475" eaLnBrk="1" hangingPunct="1"/>
            <a:r>
              <a:rPr lang="en-US" sz="2000" b="1" dirty="0" smtClean="0">
                <a:solidFill>
                  <a:schemeClr val="bg1"/>
                </a:solidFill>
              </a:rPr>
              <a:t>Dairy Farming [milk processing, plants, etc.] {</a:t>
            </a:r>
            <a:r>
              <a:rPr lang="en-US" sz="2000" b="1" dirty="0" err="1" smtClean="0">
                <a:solidFill>
                  <a:schemeClr val="bg1"/>
                </a:solidFill>
              </a:rPr>
              <a:t>Murabahah</a:t>
            </a:r>
            <a:r>
              <a:rPr lang="en-US" sz="2000" b="1" dirty="0" smtClean="0">
                <a:solidFill>
                  <a:schemeClr val="bg1"/>
                </a:solidFill>
              </a:rPr>
              <a:t>/DM/</a:t>
            </a:r>
            <a:r>
              <a:rPr lang="en-US" sz="2000" b="1" dirty="0" err="1" smtClean="0">
                <a:solidFill>
                  <a:schemeClr val="bg1"/>
                </a:solidFill>
              </a:rPr>
              <a:t>Ijarah</a:t>
            </a:r>
            <a:r>
              <a:rPr lang="en-US" sz="2000" b="1" dirty="0" smtClean="0">
                <a:solidFill>
                  <a:schemeClr val="bg1"/>
                </a:solidFill>
              </a:rPr>
              <a:t>}</a:t>
            </a:r>
            <a:endParaRPr lang="en-US" sz="1800" b="1" dirty="0" smtClean="0">
              <a:solidFill>
                <a:schemeClr val="bg1"/>
              </a:solidFill>
            </a:endParaRPr>
          </a:p>
          <a:p>
            <a:pPr marL="1285875" lvl="2" indent="-371475" eaLnBrk="1" hangingPunct="1"/>
            <a:r>
              <a:rPr lang="en-US" sz="2000" b="1" dirty="0" smtClean="0">
                <a:solidFill>
                  <a:schemeClr val="bg1"/>
                </a:solidFill>
              </a:rPr>
              <a:t>Miscellaneous [green houses, </a:t>
            </a:r>
            <a:r>
              <a:rPr lang="en-US" sz="2000" b="1" dirty="0" err="1" smtClean="0">
                <a:solidFill>
                  <a:schemeClr val="bg1"/>
                </a:solidFill>
              </a:rPr>
              <a:t>godowns</a:t>
            </a:r>
            <a:r>
              <a:rPr lang="en-US" sz="2000" b="1" dirty="0" smtClean="0">
                <a:solidFill>
                  <a:schemeClr val="bg1"/>
                </a:solidFill>
              </a:rPr>
              <a:t>, dairy/livestock farms, seed/milk/fruits/vegetables processing equipment]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Isosceles Triangle 14"/>
          <p:cNvSpPr/>
          <p:nvPr/>
        </p:nvSpPr>
        <p:spPr>
          <a:xfrm>
            <a:off x="1237507" y="1600822"/>
            <a:ext cx="6891131" cy="4189964"/>
          </a:xfrm>
          <a:prstGeom prst="triangle">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fontAlgn="auto">
              <a:spcBef>
                <a:spcPts val="0"/>
              </a:spcBef>
              <a:spcAft>
                <a:spcPts val="0"/>
              </a:spcAft>
              <a:defRPr/>
            </a:pPr>
            <a:endParaRPr lang="en-US" dirty="0"/>
          </a:p>
        </p:txBody>
      </p:sp>
      <p:sp>
        <p:nvSpPr>
          <p:cNvPr id="29" name="Isosceles Triangle 28"/>
          <p:cNvSpPr/>
          <p:nvPr/>
        </p:nvSpPr>
        <p:spPr>
          <a:xfrm>
            <a:off x="1929670" y="1600822"/>
            <a:ext cx="5487735" cy="3352258"/>
          </a:xfrm>
          <a:prstGeom prst="triangle">
            <a:avLst>
              <a:gd name="adj" fmla="val 50915"/>
            </a:avLst>
          </a:prstGeom>
          <a:solidFill>
            <a:schemeClr val="tx2">
              <a:lumMod val="60000"/>
              <a:lumOff val="40000"/>
            </a:schemeClr>
          </a:solidFill>
          <a:ln>
            <a:noFill/>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fontAlgn="auto">
              <a:spcBef>
                <a:spcPts val="0"/>
              </a:spcBef>
              <a:spcAft>
                <a:spcPts val="0"/>
              </a:spcAft>
              <a:defRPr/>
            </a:pPr>
            <a:endParaRPr lang="en-US" dirty="0"/>
          </a:p>
        </p:txBody>
      </p:sp>
      <p:sp>
        <p:nvSpPr>
          <p:cNvPr id="20484" name="Rectangle 2"/>
          <p:cNvSpPr>
            <a:spLocks noGrp="1" noChangeArrowheads="1"/>
          </p:cNvSpPr>
          <p:nvPr>
            <p:ph type="title"/>
          </p:nvPr>
        </p:nvSpPr>
        <p:spPr>
          <a:xfrm>
            <a:off x="610172" y="304100"/>
            <a:ext cx="10971656" cy="533607"/>
          </a:xfrm>
        </p:spPr>
        <p:txBody>
          <a:bodyPr rtlCol="0">
            <a:noAutofit/>
          </a:bodyPr>
          <a:lstStyle/>
          <a:p>
            <a:pPr defTabSz="914361" eaLnBrk="1" fontAlgn="auto" hangingPunct="1">
              <a:spcAft>
                <a:spcPts val="0"/>
              </a:spcAft>
              <a:defRPr/>
            </a:pPr>
            <a:r>
              <a:rPr lang="en-US" sz="3200" b="1" dirty="0" smtClean="0">
                <a:solidFill>
                  <a:srgbClr val="000045"/>
                </a:solidFill>
              </a:rPr>
              <a:t>Market for Islamic Microfinance Products</a:t>
            </a:r>
          </a:p>
        </p:txBody>
      </p:sp>
      <p:sp>
        <p:nvSpPr>
          <p:cNvPr id="20508" name="Slide Number Placeholder 31"/>
          <p:cNvSpPr>
            <a:spLocks noGrp="1"/>
          </p:cNvSpPr>
          <p:nvPr>
            <p:ph type="sldNum" sz="quarter" idx="12"/>
          </p:nvPr>
        </p:nvSpPr>
        <p:spPr>
          <a:xfrm>
            <a:off x="610173" y="6245499"/>
            <a:ext cx="2844927" cy="476230"/>
          </a:xfrm>
        </p:spPr>
        <p:txBody>
          <a:bodyPr/>
          <a:lstStyle/>
          <a:p>
            <a:pPr algn="l">
              <a:defRPr/>
            </a:pPr>
            <a:fld id="{4B4409E4-B7C3-43ED-B6C9-A04B8087D5F6}" type="slidenum">
              <a:rPr lang="en-US" smtClean="0"/>
              <a:pPr algn="l">
                <a:defRPr/>
              </a:pPr>
              <a:t>15</a:t>
            </a:fld>
            <a:endParaRPr lang="en-US" smtClean="0"/>
          </a:p>
        </p:txBody>
      </p:sp>
      <p:sp>
        <p:nvSpPr>
          <p:cNvPr id="16390" name="Rectangle 7"/>
          <p:cNvSpPr>
            <a:spLocks noChangeArrowheads="1"/>
          </p:cNvSpPr>
          <p:nvPr/>
        </p:nvSpPr>
        <p:spPr bwMode="auto">
          <a:xfrm>
            <a:off x="8841775" y="3636276"/>
            <a:ext cx="2669503" cy="1170493"/>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spcBef>
                <a:spcPct val="20000"/>
              </a:spcBef>
              <a:buClr>
                <a:schemeClr val="bg1"/>
              </a:buClr>
              <a:buSzPct val="80000"/>
              <a:buFont typeface="Wingdings" pitchFamily="2" charset="2"/>
              <a:buNone/>
              <a:defRPr/>
            </a:pPr>
            <a:r>
              <a:rPr lang="en-US" b="1" dirty="0" err="1" smtClean="0">
                <a:solidFill>
                  <a:schemeClr val="bg1"/>
                </a:solidFill>
              </a:rPr>
              <a:t>Qarz</a:t>
            </a:r>
            <a:r>
              <a:rPr lang="en-US" b="1" dirty="0" smtClean="0">
                <a:solidFill>
                  <a:schemeClr val="bg1"/>
                </a:solidFill>
              </a:rPr>
              <a:t>-e-Hasan, </a:t>
            </a:r>
            <a:r>
              <a:rPr lang="en-US" b="1" dirty="0" err="1" smtClean="0">
                <a:solidFill>
                  <a:schemeClr val="bg1"/>
                </a:solidFill>
              </a:rPr>
              <a:t>Murabahah</a:t>
            </a:r>
            <a:r>
              <a:rPr lang="en-US" b="1" dirty="0" smtClean="0">
                <a:solidFill>
                  <a:schemeClr val="bg1"/>
                </a:solidFill>
              </a:rPr>
              <a:t>, </a:t>
            </a:r>
            <a:r>
              <a:rPr lang="en-US" b="1" dirty="0" err="1" smtClean="0">
                <a:solidFill>
                  <a:schemeClr val="bg1"/>
                </a:solidFill>
              </a:rPr>
              <a:t>Ijarah</a:t>
            </a:r>
            <a:r>
              <a:rPr lang="en-US" b="1" dirty="0" smtClean="0">
                <a:solidFill>
                  <a:schemeClr val="bg1"/>
                </a:solidFill>
              </a:rPr>
              <a:t>, </a:t>
            </a:r>
            <a:r>
              <a:rPr lang="en-US" b="1" dirty="0" err="1" smtClean="0">
                <a:solidFill>
                  <a:schemeClr val="bg1"/>
                </a:solidFill>
              </a:rPr>
              <a:t>Mudarabah</a:t>
            </a:r>
            <a:endParaRPr lang="en-US" sz="1400" b="1" dirty="0">
              <a:solidFill>
                <a:schemeClr val="bg1"/>
              </a:solidFill>
            </a:endParaRPr>
          </a:p>
        </p:txBody>
      </p:sp>
      <p:cxnSp>
        <p:nvCxnSpPr>
          <p:cNvPr id="21" name="Straight Connector 20"/>
          <p:cNvCxnSpPr/>
          <p:nvPr/>
        </p:nvCxnSpPr>
        <p:spPr>
          <a:xfrm rot="10800000">
            <a:off x="1069708" y="4267424"/>
            <a:ext cx="7314437" cy="1434"/>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2" name="Straight Connector 21"/>
          <p:cNvCxnSpPr/>
          <p:nvPr/>
        </p:nvCxnSpPr>
        <p:spPr>
          <a:xfrm rot="10800000">
            <a:off x="1523525" y="4953080"/>
            <a:ext cx="6706172" cy="143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3562" name="TextBox 24"/>
          <p:cNvSpPr txBox="1">
            <a:spLocks noChangeArrowheads="1"/>
          </p:cNvSpPr>
          <p:nvPr/>
        </p:nvSpPr>
        <p:spPr bwMode="auto">
          <a:xfrm>
            <a:off x="2743869" y="3692219"/>
            <a:ext cx="3962304" cy="307773"/>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400" b="1" dirty="0">
                <a:solidFill>
                  <a:schemeClr val="bg1"/>
                </a:solidFill>
                <a:latin typeface="Calibri" pitchFamily="34" charset="0"/>
              </a:rPr>
              <a:t>Transitory </a:t>
            </a:r>
            <a:r>
              <a:rPr lang="en-US" sz="1400" b="1" dirty="0" smtClean="0">
                <a:solidFill>
                  <a:schemeClr val="bg1"/>
                </a:solidFill>
                <a:latin typeface="Calibri" pitchFamily="34" charset="0"/>
              </a:rPr>
              <a:t>Vulnerable</a:t>
            </a:r>
            <a:endParaRPr lang="en-US" sz="1400" b="1" dirty="0">
              <a:solidFill>
                <a:schemeClr val="bg1"/>
              </a:solidFill>
              <a:latin typeface="Calibri" pitchFamily="34" charset="0"/>
            </a:endParaRPr>
          </a:p>
        </p:txBody>
      </p:sp>
      <p:sp>
        <p:nvSpPr>
          <p:cNvPr id="23563" name="TextBox 25"/>
          <p:cNvSpPr txBox="1">
            <a:spLocks noChangeArrowheads="1"/>
          </p:cNvSpPr>
          <p:nvPr/>
        </p:nvSpPr>
        <p:spPr bwMode="auto">
          <a:xfrm>
            <a:off x="1828609" y="4343449"/>
            <a:ext cx="5893880" cy="307773"/>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400" b="1" dirty="0">
                <a:solidFill>
                  <a:schemeClr val="bg1"/>
                </a:solidFill>
                <a:latin typeface="Calibri" pitchFamily="34" charset="0"/>
              </a:rPr>
              <a:t>Transitory </a:t>
            </a:r>
            <a:r>
              <a:rPr lang="en-US" sz="1400" b="1" dirty="0" smtClean="0">
                <a:solidFill>
                  <a:schemeClr val="bg1"/>
                </a:solidFill>
                <a:latin typeface="Calibri" pitchFamily="34" charset="0"/>
              </a:rPr>
              <a:t>Poor</a:t>
            </a:r>
            <a:endParaRPr lang="en-US" sz="1400" b="1" dirty="0">
              <a:solidFill>
                <a:schemeClr val="bg1"/>
              </a:solidFill>
              <a:latin typeface="Calibri" pitchFamily="34" charset="0"/>
            </a:endParaRPr>
          </a:p>
        </p:txBody>
      </p:sp>
      <p:sp>
        <p:nvSpPr>
          <p:cNvPr id="23564" name="TextBox 27"/>
          <p:cNvSpPr txBox="1">
            <a:spLocks noChangeArrowheads="1"/>
          </p:cNvSpPr>
          <p:nvPr/>
        </p:nvSpPr>
        <p:spPr bwMode="auto">
          <a:xfrm>
            <a:off x="1422465" y="5105130"/>
            <a:ext cx="6706172" cy="276844"/>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Chronic Poor </a:t>
            </a:r>
          </a:p>
        </p:txBody>
      </p:sp>
      <p:cxnSp>
        <p:nvCxnSpPr>
          <p:cNvPr id="18" name="Straight Connector 17"/>
          <p:cNvCxnSpPr/>
          <p:nvPr/>
        </p:nvCxnSpPr>
        <p:spPr>
          <a:xfrm rot="10800000">
            <a:off x="1523524" y="5410663"/>
            <a:ext cx="6807232" cy="1435"/>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3566" name="TextBox 27"/>
          <p:cNvSpPr txBox="1">
            <a:spLocks noChangeArrowheads="1"/>
          </p:cNvSpPr>
          <p:nvPr/>
        </p:nvSpPr>
        <p:spPr bwMode="auto">
          <a:xfrm>
            <a:off x="2133696" y="5437917"/>
            <a:ext cx="5384768" cy="276844"/>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Extremely Poor </a:t>
            </a:r>
          </a:p>
        </p:txBody>
      </p:sp>
      <p:sp>
        <p:nvSpPr>
          <p:cNvPr id="25" name="Right Brace 24"/>
          <p:cNvSpPr/>
          <p:nvPr/>
        </p:nvSpPr>
        <p:spPr>
          <a:xfrm>
            <a:off x="8292620" y="2810046"/>
            <a:ext cx="343221" cy="2143035"/>
          </a:xfrm>
          <a:prstGeom prst="rightBrace">
            <a:avLst/>
          </a:prstGeom>
          <a:ln/>
        </p:spPr>
        <p:style>
          <a:lnRef idx="1">
            <a:schemeClr val="accent1"/>
          </a:lnRef>
          <a:fillRef idx="0">
            <a:schemeClr val="accent1"/>
          </a:fillRef>
          <a:effectRef idx="0">
            <a:schemeClr val="accent1"/>
          </a:effectRef>
          <a:fontRef idx="minor">
            <a:schemeClr val="tx1"/>
          </a:fontRef>
        </p:style>
        <p:txBody>
          <a:bodyPr lIns="91436" tIns="45718" rIns="91436" bIns="45718" anchor="ctr"/>
          <a:lstStyle/>
          <a:p>
            <a:pPr algn="ctr">
              <a:defRPr/>
            </a:pPr>
            <a:endParaRPr lang="en-US"/>
          </a:p>
        </p:txBody>
      </p:sp>
      <p:sp>
        <p:nvSpPr>
          <p:cNvPr id="16404" name="Rectangle 7"/>
          <p:cNvSpPr>
            <a:spLocks noChangeArrowheads="1"/>
          </p:cNvSpPr>
          <p:nvPr/>
        </p:nvSpPr>
        <p:spPr bwMode="auto">
          <a:xfrm>
            <a:off x="8940800" y="5105400"/>
            <a:ext cx="2555096" cy="68573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lIns="91436" tIns="45718" rIns="91436" bIns="45718" anchor="ctr"/>
          <a:lstStyle/>
          <a:p>
            <a:pPr algn="ctr">
              <a:spcBef>
                <a:spcPct val="20000"/>
              </a:spcBef>
              <a:buClr>
                <a:schemeClr val="bg1"/>
              </a:buClr>
              <a:buSzPct val="80000"/>
              <a:buFont typeface="Wingdings" pitchFamily="2" charset="2"/>
              <a:buNone/>
              <a:defRPr/>
            </a:pPr>
            <a:r>
              <a:rPr lang="en-US" b="1" dirty="0" err="1" smtClean="0">
                <a:solidFill>
                  <a:srgbClr val="3366CC"/>
                </a:solidFill>
              </a:rPr>
              <a:t>Zakat</a:t>
            </a:r>
            <a:r>
              <a:rPr lang="en-US" b="1" dirty="0" smtClean="0">
                <a:solidFill>
                  <a:srgbClr val="3366CC"/>
                </a:solidFill>
              </a:rPr>
              <a:t>, </a:t>
            </a:r>
            <a:r>
              <a:rPr lang="en-US" b="1" dirty="0" err="1" smtClean="0">
                <a:solidFill>
                  <a:srgbClr val="3366CC"/>
                </a:solidFill>
              </a:rPr>
              <a:t>Sadqa</a:t>
            </a:r>
            <a:r>
              <a:rPr lang="en-US" b="1" dirty="0" smtClean="0">
                <a:solidFill>
                  <a:srgbClr val="3366CC"/>
                </a:solidFill>
              </a:rPr>
              <a:t>, </a:t>
            </a:r>
            <a:r>
              <a:rPr lang="en-US" b="1" dirty="0" err="1" smtClean="0">
                <a:solidFill>
                  <a:srgbClr val="3366CC"/>
                </a:solidFill>
              </a:rPr>
              <a:t>Ushar</a:t>
            </a:r>
            <a:endParaRPr lang="en-US" b="1" dirty="0" smtClean="0">
              <a:solidFill>
                <a:srgbClr val="3366CC"/>
              </a:solidFill>
            </a:endParaRPr>
          </a:p>
          <a:p>
            <a:pPr algn="ctr">
              <a:spcBef>
                <a:spcPct val="20000"/>
              </a:spcBef>
              <a:buClr>
                <a:schemeClr val="bg1"/>
              </a:buClr>
              <a:buSzPct val="80000"/>
              <a:buFont typeface="Wingdings" pitchFamily="2" charset="2"/>
              <a:buNone/>
              <a:defRPr/>
            </a:pPr>
            <a:r>
              <a:rPr lang="en-US" b="1" dirty="0" smtClean="0">
                <a:solidFill>
                  <a:srgbClr val="3366CC"/>
                </a:solidFill>
              </a:rPr>
              <a:t> </a:t>
            </a:r>
            <a:endParaRPr lang="en-US" b="1" dirty="0">
              <a:solidFill>
                <a:srgbClr val="3366CC"/>
              </a:solidFill>
            </a:endParaRPr>
          </a:p>
        </p:txBody>
      </p:sp>
      <p:sp>
        <p:nvSpPr>
          <p:cNvPr id="27" name="Right Brace 26"/>
          <p:cNvSpPr/>
          <p:nvPr/>
        </p:nvSpPr>
        <p:spPr>
          <a:xfrm>
            <a:off x="8229695" y="4953080"/>
            <a:ext cx="406147" cy="837706"/>
          </a:xfrm>
          <a:prstGeom prst="rightBrace">
            <a:avLst/>
          </a:prstGeom>
        </p:spPr>
        <p:style>
          <a:lnRef idx="1">
            <a:schemeClr val="accent1"/>
          </a:lnRef>
          <a:fillRef idx="0">
            <a:schemeClr val="accent1"/>
          </a:fillRef>
          <a:effectRef idx="0">
            <a:schemeClr val="accent1"/>
          </a:effectRef>
          <a:fontRef idx="minor">
            <a:schemeClr val="tx1"/>
          </a:fontRef>
        </p:style>
        <p:txBody>
          <a:bodyPr lIns="91436" tIns="45718" rIns="91436" bIns="45718" anchor="ctr"/>
          <a:lstStyle/>
          <a:p>
            <a:pPr algn="ctr">
              <a:defRPr/>
            </a:pPr>
            <a:endParaRPr lang="en-US"/>
          </a:p>
        </p:txBody>
      </p:sp>
      <p:sp>
        <p:nvSpPr>
          <p:cNvPr id="28" name="Text Box 6"/>
          <p:cNvSpPr txBox="1">
            <a:spLocks noChangeArrowheads="1"/>
          </p:cNvSpPr>
          <p:nvPr/>
        </p:nvSpPr>
        <p:spPr bwMode="auto">
          <a:xfrm>
            <a:off x="812800" y="1981200"/>
            <a:ext cx="1864576" cy="1015659"/>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lIns="91436" tIns="45718" rIns="91436" bIns="45718">
            <a:spAutoFit/>
          </a:bodyPr>
          <a:lstStyle/>
          <a:p>
            <a:pPr algn="ctr">
              <a:defRPr/>
            </a:pPr>
            <a:r>
              <a:rPr lang="en-US" b="1" u="sng" dirty="0" smtClean="0">
                <a:cs typeface="Arial" charset="0"/>
              </a:rPr>
              <a:t>Salam, </a:t>
            </a:r>
            <a:r>
              <a:rPr lang="en-US" b="1" u="sng" dirty="0" err="1" smtClean="0">
                <a:cs typeface="Arial" charset="0"/>
              </a:rPr>
              <a:t>Istisna</a:t>
            </a:r>
            <a:r>
              <a:rPr lang="en-US" b="1" u="sng" dirty="0" smtClean="0">
                <a:cs typeface="Arial" charset="0"/>
              </a:rPr>
              <a:t> and other products </a:t>
            </a:r>
          </a:p>
          <a:p>
            <a:pPr algn="ctr">
              <a:defRPr/>
            </a:pPr>
            <a:endParaRPr lang="en-US" sz="600" dirty="0">
              <a:cs typeface="Arial" charset="0"/>
            </a:endParaRPr>
          </a:p>
        </p:txBody>
      </p:sp>
      <p:sp>
        <p:nvSpPr>
          <p:cNvPr id="26" name="Isosceles Triangle 25"/>
          <p:cNvSpPr/>
          <p:nvPr/>
        </p:nvSpPr>
        <p:spPr>
          <a:xfrm>
            <a:off x="3048955" y="1600823"/>
            <a:ext cx="3275861" cy="1980945"/>
          </a:xfrm>
          <a:prstGeom prst="triangle">
            <a:avLst>
              <a:gd name="adj" fmla="val 51331"/>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lIns="91436" tIns="45718" rIns="91436" bIns="45718" anchor="ctr"/>
          <a:lstStyle/>
          <a:p>
            <a:pPr algn="ctr" fontAlgn="auto">
              <a:spcBef>
                <a:spcPts val="0"/>
              </a:spcBef>
              <a:spcAft>
                <a:spcPts val="0"/>
              </a:spcAft>
              <a:defRPr/>
            </a:pPr>
            <a:endParaRPr lang="en-US" dirty="0"/>
          </a:p>
        </p:txBody>
      </p:sp>
      <p:cxnSp>
        <p:nvCxnSpPr>
          <p:cNvPr id="19" name="Straight Connector 18"/>
          <p:cNvCxnSpPr/>
          <p:nvPr/>
        </p:nvCxnSpPr>
        <p:spPr>
          <a:xfrm rot="10800000">
            <a:off x="915259" y="2666602"/>
            <a:ext cx="7314437" cy="143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812292" y="3581767"/>
            <a:ext cx="7316345" cy="1434"/>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23577" name="TextBox 23"/>
          <p:cNvSpPr txBox="1">
            <a:spLocks noChangeArrowheads="1"/>
          </p:cNvSpPr>
          <p:nvPr/>
        </p:nvSpPr>
        <p:spPr bwMode="auto">
          <a:xfrm>
            <a:off x="3962306" y="2132996"/>
            <a:ext cx="1523524" cy="517061"/>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Non-Poor </a:t>
            </a:r>
          </a:p>
          <a:p>
            <a:pPr algn="ctr">
              <a:spcBef>
                <a:spcPct val="20000"/>
              </a:spcBef>
              <a:buClr>
                <a:srgbClr val="FA8900"/>
              </a:buClr>
              <a:buSzPct val="80000"/>
              <a:buFont typeface="Wingdings" pitchFamily="2" charset="2"/>
              <a:buNone/>
            </a:pPr>
            <a:endParaRPr lang="en-US" sz="1200" b="1" dirty="0">
              <a:solidFill>
                <a:schemeClr val="hlink"/>
              </a:solidFill>
              <a:latin typeface="Calibri" pitchFamily="34" charset="0"/>
            </a:endParaRPr>
          </a:p>
        </p:txBody>
      </p:sp>
      <p:sp>
        <p:nvSpPr>
          <p:cNvPr id="23578" name="TextBox 26"/>
          <p:cNvSpPr txBox="1">
            <a:spLocks noChangeArrowheads="1"/>
          </p:cNvSpPr>
          <p:nvPr/>
        </p:nvSpPr>
        <p:spPr bwMode="auto">
          <a:xfrm>
            <a:off x="3556159" y="2972136"/>
            <a:ext cx="2438781" cy="276995"/>
          </a:xfrm>
          <a:prstGeom prst="rect">
            <a:avLst/>
          </a:prstGeom>
          <a:noFill/>
          <a:ln w="9525">
            <a:noFill/>
            <a:miter lim="800000"/>
            <a:headEnd/>
            <a:tailEnd/>
          </a:ln>
        </p:spPr>
        <p:txBody>
          <a:bodyPr lIns="91436" tIns="45718" rIns="91436" bIns="45718">
            <a:spAutoFit/>
          </a:bodyPr>
          <a:lstStyle/>
          <a:p>
            <a:pPr algn="ctr">
              <a:spcBef>
                <a:spcPct val="20000"/>
              </a:spcBef>
              <a:buClr>
                <a:srgbClr val="FA8900"/>
              </a:buClr>
              <a:buSzPct val="80000"/>
              <a:buFont typeface="Wingdings" pitchFamily="2" charset="2"/>
              <a:buNone/>
            </a:pPr>
            <a:r>
              <a:rPr lang="en-US" sz="1200" b="1" dirty="0">
                <a:solidFill>
                  <a:schemeClr val="hlink"/>
                </a:solidFill>
                <a:latin typeface="Calibri" pitchFamily="34" charset="0"/>
              </a:rPr>
              <a:t>Transitory </a:t>
            </a:r>
            <a:r>
              <a:rPr lang="en-US" sz="1200" b="1" dirty="0" smtClean="0">
                <a:solidFill>
                  <a:schemeClr val="hlink"/>
                </a:solidFill>
                <a:latin typeface="Calibri" pitchFamily="34" charset="0"/>
              </a:rPr>
              <a:t>Non-Poor</a:t>
            </a:r>
            <a:endParaRPr lang="en-US" sz="1200" b="1" dirty="0">
              <a:solidFill>
                <a:schemeClr val="hlink"/>
              </a:solidFill>
              <a:latin typeface="Calibri" pitchFamily="34" charset="0"/>
            </a:endParaRPr>
          </a:p>
        </p:txBody>
      </p:sp>
      <p:sp>
        <p:nvSpPr>
          <p:cNvPr id="32" name="Right Brace 31"/>
          <p:cNvSpPr/>
          <p:nvPr/>
        </p:nvSpPr>
        <p:spPr>
          <a:xfrm rot="10800000">
            <a:off x="2844801" y="2819401"/>
            <a:ext cx="406145" cy="1141805"/>
          </a:xfrm>
          <a:prstGeom prst="rightBrace">
            <a:avLst/>
          </a:prstGeom>
        </p:spPr>
        <p:style>
          <a:lnRef idx="1">
            <a:schemeClr val="accent1"/>
          </a:lnRef>
          <a:fillRef idx="0">
            <a:schemeClr val="accent1"/>
          </a:fillRef>
          <a:effectRef idx="0">
            <a:schemeClr val="accent1"/>
          </a:effectRef>
          <a:fontRef idx="minor">
            <a:schemeClr val="tx1"/>
          </a:fontRef>
        </p:style>
        <p:txBody>
          <a:bodyPr lIns="91436" tIns="45718" rIns="91436" bIns="45718" anchor="ctr"/>
          <a:lstStyle/>
          <a:p>
            <a:pPr algn="ctr">
              <a:defRPr/>
            </a:pPr>
            <a:endParaRPr lang="en-US"/>
          </a:p>
        </p:txBody>
      </p:sp>
      <p:sp>
        <p:nvSpPr>
          <p:cNvPr id="24" name="Text Box 6"/>
          <p:cNvSpPr txBox="1">
            <a:spLocks noChangeArrowheads="1"/>
          </p:cNvSpPr>
          <p:nvPr/>
        </p:nvSpPr>
        <p:spPr bwMode="auto">
          <a:xfrm>
            <a:off x="7058182" y="1997798"/>
            <a:ext cx="2013390" cy="1015659"/>
          </a:xfrm>
          <a:prstGeom prst="rect">
            <a:avLst/>
          </a:prstGeom>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square" lIns="91436" tIns="45718" rIns="91436" bIns="45718">
            <a:spAutoFit/>
          </a:bodyPr>
          <a:lstStyle/>
          <a:p>
            <a:pPr algn="ctr">
              <a:defRPr/>
            </a:pPr>
            <a:endParaRPr lang="en-US" b="1" u="sng" dirty="0" smtClean="0">
              <a:cs typeface="Arial" charset="0"/>
            </a:endParaRPr>
          </a:p>
          <a:p>
            <a:pPr algn="ctr">
              <a:defRPr/>
            </a:pPr>
            <a:r>
              <a:rPr lang="en-US" b="1" u="sng" dirty="0" err="1" smtClean="0">
                <a:cs typeface="Arial" charset="0"/>
              </a:rPr>
              <a:t>MicroTakaful</a:t>
            </a:r>
            <a:endParaRPr lang="en-US" b="1" u="sng" dirty="0" smtClean="0">
              <a:cs typeface="Arial" charset="0"/>
            </a:endParaRPr>
          </a:p>
          <a:p>
            <a:pPr algn="ctr">
              <a:defRPr/>
            </a:pPr>
            <a:r>
              <a:rPr lang="en-US" b="1" u="sng" dirty="0" smtClean="0">
                <a:cs typeface="Arial" charset="0"/>
              </a:rPr>
              <a:t> </a:t>
            </a:r>
          </a:p>
          <a:p>
            <a:pPr algn="ctr">
              <a:defRPr/>
            </a:pPr>
            <a:endParaRPr lang="en-US" sz="600" dirty="0">
              <a:cs typeface="Arial" charset="0"/>
            </a:endParaRPr>
          </a:p>
        </p:txBody>
      </p:sp>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3"/>
          <p:cNvSpPr txBox="1">
            <a:spLocks noChangeArrowheads="1"/>
          </p:cNvSpPr>
          <p:nvPr/>
        </p:nvSpPr>
        <p:spPr bwMode="auto">
          <a:xfrm>
            <a:off x="495299" y="0"/>
            <a:ext cx="8758817" cy="1167078"/>
          </a:xfrm>
          <a:prstGeom prst="rect">
            <a:avLst/>
          </a:prstGeom>
          <a:solidFill>
            <a:srgbClr val="35742A"/>
          </a:solidFill>
          <a:ln w="9525" algn="ctr">
            <a:noFill/>
            <a:miter lim="800000"/>
            <a:headEnd/>
            <a:tailEnd/>
          </a:ln>
          <a:effectLst/>
        </p:spPr>
        <p:txBody>
          <a:bodyPr vert="horz" lIns="91440" tIns="45720" rIns="91440" bIns="45720" rtlCol="0" anchor="ctr">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rgbClr val="FFFFFF"/>
                </a:solidFill>
                <a:cs typeface="Arial" charset="0"/>
              </a:rPr>
              <a:t>Factors to be considered while doing </a:t>
            </a:r>
            <a:r>
              <a:rPr lang="en-US" b="1" dirty="0" smtClean="0">
                <a:solidFill>
                  <a:srgbClr val="FFFFFF"/>
                </a:solidFill>
                <a:cs typeface="Arial" charset="0"/>
              </a:rPr>
              <a:t>Islamic Finance</a:t>
            </a:r>
            <a:endParaRPr lang="en-GB" b="1" dirty="0">
              <a:solidFill>
                <a:srgbClr val="FFFFFF"/>
              </a:solidFill>
              <a:cs typeface="Arial" charset="0"/>
            </a:endParaRPr>
          </a:p>
        </p:txBody>
      </p:sp>
      <p:sp>
        <p:nvSpPr>
          <p:cNvPr id="8" name="Line 14"/>
          <p:cNvSpPr>
            <a:spLocks noChangeShapeType="1"/>
          </p:cNvSpPr>
          <p:nvPr/>
        </p:nvSpPr>
        <p:spPr bwMode="auto">
          <a:xfrm>
            <a:off x="698500" y="1554151"/>
            <a:ext cx="0" cy="792162"/>
          </a:xfrm>
          <a:prstGeom prst="line">
            <a:avLst/>
          </a:prstGeom>
          <a:noFill/>
          <a:ln w="57150">
            <a:solidFill>
              <a:srgbClr val="F5530B"/>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9" name="Rectangle 8"/>
          <p:cNvSpPr/>
          <p:nvPr/>
        </p:nvSpPr>
        <p:spPr>
          <a:xfrm>
            <a:off x="811933" y="1749570"/>
            <a:ext cx="847006" cy="369332"/>
          </a:xfrm>
          <a:prstGeom prst="rect">
            <a:avLst/>
          </a:prstGeom>
        </p:spPr>
        <p:txBody>
          <a:bodyPr wrap="square">
            <a:spAutoFit/>
          </a:bodyPr>
          <a:lstStyle/>
          <a:p>
            <a:pPr eaLnBrk="0" fontAlgn="base" hangingPunct="0">
              <a:spcBef>
                <a:spcPct val="50000"/>
              </a:spcBef>
              <a:spcAft>
                <a:spcPct val="0"/>
              </a:spcAft>
              <a:buFont typeface="Wingdings" pitchFamily="2" charset="2"/>
              <a:buNone/>
            </a:pPr>
            <a:r>
              <a:rPr lang="en-US" dirty="0" smtClean="0">
                <a:solidFill>
                  <a:srgbClr val="FF6600"/>
                </a:solidFill>
                <a:latin typeface="Book Antiqua" pitchFamily="18" charset="0"/>
                <a:cs typeface="Arial" charset="0"/>
              </a:rPr>
              <a:t>Moral</a:t>
            </a:r>
            <a:endParaRPr lang="en-US" dirty="0">
              <a:solidFill>
                <a:srgbClr val="FF6600"/>
              </a:solidFill>
              <a:latin typeface="Book Antiqua" pitchFamily="18" charset="0"/>
              <a:cs typeface="Arial" charset="0"/>
            </a:endParaRPr>
          </a:p>
        </p:txBody>
      </p:sp>
      <p:sp>
        <p:nvSpPr>
          <p:cNvPr id="10" name="Line 16"/>
          <p:cNvSpPr>
            <a:spLocks noChangeShapeType="1"/>
          </p:cNvSpPr>
          <p:nvPr/>
        </p:nvSpPr>
        <p:spPr bwMode="auto">
          <a:xfrm>
            <a:off x="1752600" y="1554151"/>
            <a:ext cx="0" cy="792162"/>
          </a:xfrm>
          <a:prstGeom prst="line">
            <a:avLst/>
          </a:prstGeom>
          <a:noFill/>
          <a:ln w="57150">
            <a:solidFill>
              <a:srgbClr val="000066"/>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11" name="Line 18"/>
          <p:cNvSpPr>
            <a:spLocks noChangeShapeType="1"/>
          </p:cNvSpPr>
          <p:nvPr/>
        </p:nvSpPr>
        <p:spPr bwMode="auto">
          <a:xfrm>
            <a:off x="3048000" y="1538156"/>
            <a:ext cx="0" cy="792162"/>
          </a:xfrm>
          <a:prstGeom prst="line">
            <a:avLst/>
          </a:prstGeom>
          <a:noFill/>
          <a:ln w="57150">
            <a:solidFill>
              <a:schemeClr val="hlink"/>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12" name="Line 20"/>
          <p:cNvSpPr>
            <a:spLocks noChangeShapeType="1"/>
          </p:cNvSpPr>
          <p:nvPr/>
        </p:nvSpPr>
        <p:spPr bwMode="auto">
          <a:xfrm>
            <a:off x="4292600" y="1554150"/>
            <a:ext cx="0" cy="792163"/>
          </a:xfrm>
          <a:prstGeom prst="line">
            <a:avLst/>
          </a:prstGeom>
          <a:noFill/>
          <a:ln w="57150">
            <a:solidFill>
              <a:srgbClr val="008000"/>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13" name="Text Box 15"/>
          <p:cNvSpPr txBox="1">
            <a:spLocks noChangeArrowheads="1"/>
          </p:cNvSpPr>
          <p:nvPr/>
        </p:nvSpPr>
        <p:spPr bwMode="auto">
          <a:xfrm>
            <a:off x="1832050" y="1741354"/>
            <a:ext cx="1584325" cy="459100"/>
          </a:xfrm>
          <a:prstGeom prst="rect">
            <a:avLst/>
          </a:prstGeom>
          <a:noFill/>
          <a:ln w="12700">
            <a:noFill/>
            <a:miter lim="800000"/>
            <a:headEnd/>
            <a:tailEnd/>
          </a:ln>
          <a:effectLst/>
        </p:spPr>
        <p:txBody>
          <a:bodyPr lIns="90488" tIns="44450" rIns="90488" bIns="44450">
            <a:spAutoFit/>
          </a:bodyPr>
          <a:lstStyle/>
          <a:p>
            <a:pPr eaLnBrk="0" fontAlgn="base" hangingPunct="0">
              <a:spcBef>
                <a:spcPct val="50000"/>
              </a:spcBef>
              <a:spcAft>
                <a:spcPct val="0"/>
              </a:spcAft>
              <a:buFont typeface="Wingdings" pitchFamily="2" charset="2"/>
              <a:buNone/>
            </a:pPr>
            <a:r>
              <a:rPr lang="en-US" sz="2400" dirty="0" smtClean="0">
                <a:ln w="0"/>
                <a:solidFill>
                  <a:srgbClr val="0070C0"/>
                </a:solidFill>
                <a:effectLst>
                  <a:outerShdw blurRad="38100" dist="19050" dir="2700000" algn="tl" rotWithShape="0">
                    <a:schemeClr val="dk1">
                      <a:alpha val="40000"/>
                    </a:schemeClr>
                  </a:outerShdw>
                </a:effectLst>
                <a:latin typeface="Book Antiqua" pitchFamily="18" charset="0"/>
                <a:cs typeface="Arial" charset="0"/>
              </a:rPr>
              <a:t>Ethical</a:t>
            </a:r>
          </a:p>
        </p:txBody>
      </p:sp>
      <p:sp>
        <p:nvSpPr>
          <p:cNvPr id="14" name="Text Box 17"/>
          <p:cNvSpPr txBox="1">
            <a:spLocks noChangeArrowheads="1"/>
          </p:cNvSpPr>
          <p:nvPr/>
        </p:nvSpPr>
        <p:spPr bwMode="auto">
          <a:xfrm>
            <a:off x="3190950" y="1738817"/>
            <a:ext cx="1584325" cy="459100"/>
          </a:xfrm>
          <a:prstGeom prst="rect">
            <a:avLst/>
          </a:prstGeom>
          <a:noFill/>
          <a:ln w="12700">
            <a:noFill/>
            <a:miter lim="800000"/>
            <a:headEnd/>
            <a:tailEnd/>
          </a:ln>
          <a:effectLst/>
        </p:spPr>
        <p:txBody>
          <a:bodyPr wrap="square"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rgbClr val="00B050"/>
                </a:solidFill>
                <a:latin typeface="Book Antiqua" pitchFamily="18" charset="0"/>
                <a:cs typeface="Arial" charset="0"/>
              </a:rPr>
              <a:t>Social</a:t>
            </a:r>
          </a:p>
        </p:txBody>
      </p:sp>
      <p:sp>
        <p:nvSpPr>
          <p:cNvPr id="15" name="Text Box 19"/>
          <p:cNvSpPr txBox="1">
            <a:spLocks noChangeArrowheads="1"/>
          </p:cNvSpPr>
          <p:nvPr/>
        </p:nvSpPr>
        <p:spPr bwMode="auto">
          <a:xfrm>
            <a:off x="4437062" y="1554151"/>
            <a:ext cx="2895600" cy="828432"/>
          </a:xfrm>
          <a:prstGeom prst="rect">
            <a:avLst/>
          </a:prstGeom>
          <a:noFill/>
          <a:ln w="12700">
            <a:noFill/>
            <a:miter lim="800000"/>
            <a:headEnd/>
            <a:tailEnd/>
          </a:ln>
          <a:effectLst/>
        </p:spPr>
        <p:txBody>
          <a:bodyPr wrap="square"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chemeClr val="accent1"/>
                </a:solidFill>
                <a:latin typeface="Book Antiqua" pitchFamily="18" charset="0"/>
                <a:cs typeface="Arial" charset="0"/>
              </a:rPr>
              <a:t>Poverty Alleviation Element</a:t>
            </a:r>
          </a:p>
        </p:txBody>
      </p:sp>
      <p:sp>
        <p:nvSpPr>
          <p:cNvPr id="17" name="Text Box 21"/>
          <p:cNvSpPr txBox="1">
            <a:spLocks noChangeArrowheads="1"/>
          </p:cNvSpPr>
          <p:nvPr/>
        </p:nvSpPr>
        <p:spPr bwMode="auto">
          <a:xfrm>
            <a:off x="7477123" y="1554150"/>
            <a:ext cx="2232025" cy="459100"/>
          </a:xfrm>
          <a:prstGeom prst="rect">
            <a:avLst/>
          </a:prstGeom>
          <a:noFill/>
          <a:ln w="12700">
            <a:noFill/>
            <a:miter lim="800000"/>
            <a:headEnd/>
            <a:tailEnd/>
          </a:ln>
          <a:effectLst/>
        </p:spPr>
        <p:txBody>
          <a:bodyPr wrap="square" lIns="90488" tIns="44450" rIns="90488" bIns="44450">
            <a:spAutoFit/>
          </a:bodyPr>
          <a:lstStyle/>
          <a:p>
            <a:pPr eaLnBrk="0" fontAlgn="base" hangingPunct="0">
              <a:spcBef>
                <a:spcPct val="50000"/>
              </a:spcBef>
              <a:spcAft>
                <a:spcPct val="0"/>
              </a:spcAft>
              <a:buFont typeface="Wingdings" pitchFamily="2" charset="2"/>
              <a:buNone/>
            </a:pPr>
            <a:r>
              <a:rPr lang="en-US" sz="2400" dirty="0" smtClean="0">
                <a:solidFill>
                  <a:schemeClr val="tx2">
                    <a:lumMod val="75000"/>
                  </a:schemeClr>
                </a:solidFill>
                <a:latin typeface="Book Antiqua" pitchFamily="18" charset="0"/>
                <a:cs typeface="Arial" charset="0"/>
              </a:rPr>
              <a:t>and more</a:t>
            </a:r>
            <a:r>
              <a:rPr lang="en-US" sz="2400" dirty="0" smtClean="0">
                <a:solidFill>
                  <a:schemeClr val="tx2">
                    <a:lumMod val="75000"/>
                  </a:schemeClr>
                </a:solidFill>
                <a:latin typeface="Times New Roman"/>
                <a:cs typeface="Arial" charset="0"/>
              </a:rPr>
              <a:t>…</a:t>
            </a:r>
            <a:r>
              <a:rPr lang="en-US" sz="2400" dirty="0" smtClean="0">
                <a:solidFill>
                  <a:schemeClr val="tx2">
                    <a:lumMod val="75000"/>
                  </a:schemeClr>
                </a:solidFill>
                <a:latin typeface="Book Antiqua" pitchFamily="18" charset="0"/>
                <a:cs typeface="Arial" charset="0"/>
              </a:rPr>
              <a:t>.</a:t>
            </a:r>
          </a:p>
        </p:txBody>
      </p:sp>
      <p:grpSp>
        <p:nvGrpSpPr>
          <p:cNvPr id="2" name="Group 24"/>
          <p:cNvGrpSpPr>
            <a:grpSpLocks/>
          </p:cNvGrpSpPr>
          <p:nvPr/>
        </p:nvGrpSpPr>
        <p:grpSpPr bwMode="auto">
          <a:xfrm>
            <a:off x="6211887" y="2102354"/>
            <a:ext cx="2927351" cy="4328669"/>
            <a:chOff x="4096" y="1060"/>
            <a:chExt cx="1844" cy="2911"/>
          </a:xfrm>
        </p:grpSpPr>
        <p:sp>
          <p:nvSpPr>
            <p:cNvPr id="19" name="Line 25"/>
            <p:cNvSpPr>
              <a:spLocks noChangeShapeType="1"/>
            </p:cNvSpPr>
            <p:nvPr/>
          </p:nvSpPr>
          <p:spPr bwMode="auto">
            <a:xfrm>
              <a:off x="4096" y="1498"/>
              <a:ext cx="0" cy="2222"/>
            </a:xfrm>
            <a:prstGeom prst="line">
              <a:avLst/>
            </a:prstGeom>
            <a:noFill/>
            <a:ln w="57150">
              <a:solidFill>
                <a:schemeClr val="hlink"/>
              </a:solidFill>
              <a:round/>
              <a:headEnd/>
              <a:tailEnd/>
            </a:ln>
            <a:effectLst/>
          </p:spPr>
          <p:txBody>
            <a:bodyPr lIns="90488" tIns="44450" rIns="90488" bIns="44450"/>
            <a:lstStyle/>
            <a:p>
              <a:pPr fontAlgn="base">
                <a:spcBef>
                  <a:spcPct val="0"/>
                </a:spcBef>
                <a:spcAft>
                  <a:spcPct val="0"/>
                </a:spcAft>
              </a:pPr>
              <a:endParaRPr lang="en-GB" smtClean="0">
                <a:solidFill>
                  <a:srgbClr val="000000"/>
                </a:solidFill>
              </a:endParaRPr>
            </a:p>
          </p:txBody>
        </p:sp>
        <p:sp>
          <p:nvSpPr>
            <p:cNvPr id="20" name="Rectangle 26"/>
            <p:cNvSpPr>
              <a:spLocks noChangeArrowheads="1"/>
            </p:cNvSpPr>
            <p:nvPr/>
          </p:nvSpPr>
          <p:spPr bwMode="auto">
            <a:xfrm>
              <a:off x="4219" y="1060"/>
              <a:ext cx="1721" cy="2911"/>
            </a:xfrm>
            <a:prstGeom prst="rect">
              <a:avLst/>
            </a:prstGeom>
            <a:noFill/>
            <a:ln w="9525">
              <a:noFill/>
              <a:miter lim="800000"/>
              <a:headEnd/>
              <a:tailEnd/>
            </a:ln>
            <a:effectLst/>
          </p:spPr>
          <p:txBody>
            <a:bodyPr anchor="ctr"/>
            <a:lstStyle/>
            <a:p>
              <a:pPr algn="ctr"/>
              <a:endParaRPr lang="en-US" sz="2000" b="1" u="sng" dirty="0" smtClean="0">
                <a:solidFill>
                  <a:schemeClr val="bg2">
                    <a:lumMod val="50000"/>
                  </a:schemeClr>
                </a:solidFill>
                <a:latin typeface="Arial Narrow" panose="020B0606020202030204" pitchFamily="34" charset="0"/>
              </a:endParaRPr>
            </a:p>
            <a:p>
              <a:pPr algn="ctr"/>
              <a:endParaRPr lang="en-US" sz="2000" b="1" u="sng" dirty="0">
                <a:solidFill>
                  <a:schemeClr val="bg2">
                    <a:lumMod val="50000"/>
                  </a:schemeClr>
                </a:solidFill>
                <a:latin typeface="Arial Narrow" panose="020B0606020202030204" pitchFamily="34" charset="0"/>
              </a:endParaRPr>
            </a:p>
            <a:p>
              <a:pPr algn="ctr"/>
              <a:r>
                <a:rPr lang="en-US" sz="2400" b="1" u="sng" dirty="0" smtClean="0">
                  <a:solidFill>
                    <a:schemeClr val="bg2">
                      <a:lumMod val="50000"/>
                    </a:schemeClr>
                  </a:solidFill>
                  <a:latin typeface="Arial Narrow" panose="020B0606020202030204" pitchFamily="34" charset="0"/>
                </a:rPr>
                <a:t>A Misconception removed</a:t>
              </a:r>
            </a:p>
            <a:p>
              <a:pPr algn="ctr"/>
              <a:endParaRPr lang="en-US" sz="2400" b="1" u="sng" dirty="0" smtClean="0">
                <a:solidFill>
                  <a:schemeClr val="bg2">
                    <a:lumMod val="50000"/>
                  </a:schemeClr>
                </a:solidFill>
                <a:latin typeface="Arial Narrow" panose="020B0606020202030204" pitchFamily="34" charset="0"/>
              </a:endParaRPr>
            </a:p>
            <a:p>
              <a:pPr algn="ctr"/>
              <a:r>
                <a:rPr lang="en-US" sz="2000" b="1" i="1" dirty="0" smtClean="0">
                  <a:solidFill>
                    <a:schemeClr val="bg2">
                      <a:lumMod val="50000"/>
                    </a:schemeClr>
                  </a:solidFill>
                  <a:latin typeface="Arial Narrow" panose="020B0606020202030204" pitchFamily="34" charset="0"/>
                </a:rPr>
                <a:t>Islamic Microfinance is a system not the Religion, it can be utilized  &amp; operated by both Muslims and </a:t>
              </a:r>
            </a:p>
            <a:p>
              <a:pPr algn="ctr"/>
              <a:r>
                <a:rPr lang="en-US" sz="2000" b="1" i="1" dirty="0" smtClean="0">
                  <a:solidFill>
                    <a:schemeClr val="bg2">
                      <a:lumMod val="50000"/>
                    </a:schemeClr>
                  </a:solidFill>
                  <a:latin typeface="Arial Narrow" panose="020B0606020202030204" pitchFamily="34" charset="0"/>
                </a:rPr>
                <a:t>Non-Muslim Communities for Poverty Alleviation, Social &amp; Economic Development. </a:t>
              </a:r>
            </a:p>
            <a:p>
              <a:endParaRPr lang="en-US" dirty="0" smtClean="0">
                <a:solidFill>
                  <a:schemeClr val="bg2">
                    <a:lumMod val="50000"/>
                  </a:schemeClr>
                </a:solidFill>
              </a:endParaRPr>
            </a:p>
            <a:p>
              <a:endParaRPr lang="en-US" dirty="0" smtClean="0">
                <a:solidFill>
                  <a:schemeClr val="bg2">
                    <a:lumMod val="50000"/>
                  </a:schemeClr>
                </a:solidFill>
              </a:endParaRPr>
            </a:p>
            <a:p>
              <a:endParaRPr lang="en-US" dirty="0" smtClean="0">
                <a:solidFill>
                  <a:schemeClr val="bg2">
                    <a:lumMod val="50000"/>
                  </a:schemeClr>
                </a:solidFill>
              </a:endParaRPr>
            </a:p>
          </p:txBody>
        </p:sp>
      </p:grpSp>
      <p:sp>
        <p:nvSpPr>
          <p:cNvPr id="21" name="AutoShape 11"/>
          <p:cNvSpPr>
            <a:spLocks noChangeArrowheads="1"/>
          </p:cNvSpPr>
          <p:nvPr/>
        </p:nvSpPr>
        <p:spPr bwMode="auto">
          <a:xfrm>
            <a:off x="1571780" y="2857513"/>
            <a:ext cx="2673575" cy="3041254"/>
          </a:xfrm>
          <a:prstGeom prst="sun">
            <a:avLst>
              <a:gd name="adj" fmla="val 25000"/>
            </a:avLst>
          </a:prstGeom>
          <a:gradFill rotWithShape="1">
            <a:gsLst>
              <a:gs pos="0">
                <a:srgbClr val="008000"/>
              </a:gs>
              <a:gs pos="100000">
                <a:srgbClr val="F5530B"/>
              </a:gs>
            </a:gsLst>
            <a:lin ang="2700000" scaled="1"/>
          </a:gradFill>
          <a:ln w="9525" algn="ctr">
            <a:solidFill>
              <a:srgbClr val="008000"/>
            </a:solidFill>
            <a:miter lim="800000"/>
            <a:headEnd/>
            <a:tailEnd/>
          </a:ln>
          <a:effectLst/>
        </p:spPr>
        <p:txBody>
          <a:bodyPr wrap="none" anchor="ctr"/>
          <a:lstStyle/>
          <a:p>
            <a:pPr algn="ctr" eaLnBrk="0" fontAlgn="base" hangingPunct="0">
              <a:spcBef>
                <a:spcPct val="0"/>
              </a:spcBef>
              <a:spcAft>
                <a:spcPct val="0"/>
              </a:spcAft>
            </a:pPr>
            <a:r>
              <a:rPr lang="en-GB" b="1" dirty="0" smtClean="0">
                <a:solidFill>
                  <a:srgbClr val="FFFFFF"/>
                </a:solidFill>
                <a:cs typeface="Arial" charset="0"/>
              </a:rPr>
              <a:t>Islamic</a:t>
            </a:r>
          </a:p>
          <a:p>
            <a:pPr algn="ctr" eaLnBrk="0" fontAlgn="base" hangingPunct="0">
              <a:spcBef>
                <a:spcPct val="0"/>
              </a:spcBef>
              <a:spcAft>
                <a:spcPct val="0"/>
              </a:spcAft>
            </a:pPr>
            <a:r>
              <a:rPr lang="en-GB" b="1" dirty="0" smtClean="0">
                <a:solidFill>
                  <a:srgbClr val="FFFFFF"/>
                </a:solidFill>
                <a:cs typeface="Arial" charset="0"/>
              </a:rPr>
              <a:t>Micro</a:t>
            </a:r>
          </a:p>
          <a:p>
            <a:pPr algn="ctr" eaLnBrk="0" fontAlgn="base" hangingPunct="0">
              <a:spcBef>
                <a:spcPct val="0"/>
              </a:spcBef>
              <a:spcAft>
                <a:spcPct val="0"/>
              </a:spcAft>
            </a:pPr>
            <a:r>
              <a:rPr lang="en-GB" b="1" dirty="0" smtClean="0">
                <a:solidFill>
                  <a:srgbClr val="FFFFFF"/>
                </a:solidFill>
                <a:cs typeface="Arial" charset="0"/>
              </a:rPr>
              <a:t>Finance</a:t>
            </a:r>
          </a:p>
        </p:txBody>
      </p:sp>
      <p:sp>
        <p:nvSpPr>
          <p:cNvPr id="22" name="Rectangle 3"/>
          <p:cNvSpPr>
            <a:spLocks noChangeArrowheads="1"/>
          </p:cNvSpPr>
          <p:nvPr/>
        </p:nvSpPr>
        <p:spPr bwMode="auto">
          <a:xfrm>
            <a:off x="79450" y="4282810"/>
            <a:ext cx="1752600" cy="442336"/>
          </a:xfrm>
          <a:prstGeom prst="rect">
            <a:avLst/>
          </a:prstGeom>
          <a:noFill/>
          <a:ln w="9525" algn="ctr">
            <a:noFill/>
            <a:miter lim="800000"/>
            <a:headEnd/>
            <a:tailEnd/>
          </a:ln>
          <a:effectLst/>
        </p:spPr>
        <p:txBody>
          <a:bodyPr lIns="45720" rIns="45720" anchor="ctr"/>
          <a:lstStyle/>
          <a:p>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Ensure </a:t>
            </a: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Shariah</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Compliance</a:t>
            </a:r>
          </a:p>
        </p:txBody>
      </p:sp>
      <p:sp>
        <p:nvSpPr>
          <p:cNvPr id="24" name="Rectangle 10"/>
          <p:cNvSpPr>
            <a:spLocks noChangeArrowheads="1"/>
          </p:cNvSpPr>
          <p:nvPr/>
        </p:nvSpPr>
        <p:spPr bwMode="auto">
          <a:xfrm>
            <a:off x="2042128" y="6062606"/>
            <a:ext cx="1476414" cy="442336"/>
          </a:xfrm>
          <a:prstGeom prst="rect">
            <a:avLst/>
          </a:prstGeom>
          <a:noFill/>
          <a:ln w="9525" algn="ctr">
            <a:noFill/>
            <a:miter lim="800000"/>
            <a:headEnd/>
            <a:tailEnd/>
          </a:ln>
          <a:effectLst/>
        </p:spPr>
        <p:txBody>
          <a:bodyPr lIns="45720" rIns="45720" anchor="ctr"/>
          <a:lstStyle/>
          <a:p>
            <a:pPr algn="ct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Shariah</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a:t>
            </a: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Compliants</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Investments</a:t>
            </a:r>
          </a:p>
        </p:txBody>
      </p:sp>
      <p:sp>
        <p:nvSpPr>
          <p:cNvPr id="25" name="Rectangle 9"/>
          <p:cNvSpPr>
            <a:spLocks noChangeArrowheads="1"/>
          </p:cNvSpPr>
          <p:nvPr/>
        </p:nvSpPr>
        <p:spPr bwMode="auto">
          <a:xfrm>
            <a:off x="3915647" y="5359284"/>
            <a:ext cx="1822038" cy="698500"/>
          </a:xfrm>
          <a:prstGeom prst="rect">
            <a:avLst/>
          </a:prstGeom>
          <a:noFill/>
          <a:ln w="9525" algn="ctr">
            <a:noFill/>
            <a:miter lim="800000"/>
            <a:headEnd/>
            <a:tailEnd/>
          </a:ln>
          <a:effectLst/>
        </p:spPr>
        <p:txBody>
          <a:bodyPr lIns="45720" rIns="45720" anchor="ctr"/>
          <a:lstStyle/>
          <a:p>
            <a:pPr marL="320040" indent="-320040">
              <a:lnSpc>
                <a:spcPct val="80000"/>
              </a:lnSpc>
              <a:buClr>
                <a:schemeClr val="accent2"/>
              </a:buClr>
              <a:buSzPct val="60000"/>
              <a:defRPr/>
            </a:pP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Shariah</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Vetted Products</a:t>
            </a:r>
          </a:p>
        </p:txBody>
      </p:sp>
      <p:sp>
        <p:nvSpPr>
          <p:cNvPr id="26" name="Rectangle 5"/>
          <p:cNvSpPr>
            <a:spLocks noChangeArrowheads="1"/>
          </p:cNvSpPr>
          <p:nvPr/>
        </p:nvSpPr>
        <p:spPr bwMode="auto">
          <a:xfrm>
            <a:off x="4335657" y="4067580"/>
            <a:ext cx="1760677" cy="442336"/>
          </a:xfrm>
          <a:prstGeom prst="rect">
            <a:avLst/>
          </a:prstGeom>
          <a:noFill/>
          <a:ln w="9525" algn="ctr">
            <a:noFill/>
            <a:miter lim="800000"/>
            <a:headEnd/>
            <a:tailEnd/>
          </a:ln>
          <a:effectLst/>
        </p:spPr>
        <p:txBody>
          <a:bodyPr lIns="45720" rIns="45720" anchor="ctr"/>
          <a:lstStyle/>
          <a:p>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Shariah</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a:t>
            </a: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Compliants</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Funds</a:t>
            </a:r>
          </a:p>
        </p:txBody>
      </p:sp>
      <p:sp>
        <p:nvSpPr>
          <p:cNvPr id="27" name="Rectangle 6"/>
          <p:cNvSpPr>
            <a:spLocks noChangeArrowheads="1"/>
          </p:cNvSpPr>
          <p:nvPr/>
        </p:nvSpPr>
        <p:spPr bwMode="auto">
          <a:xfrm>
            <a:off x="4029376" y="2834895"/>
            <a:ext cx="1476414" cy="442336"/>
          </a:xfrm>
          <a:prstGeom prst="rect">
            <a:avLst/>
          </a:prstGeom>
          <a:noFill/>
          <a:ln w="9525" algn="ctr">
            <a:noFill/>
            <a:miter lim="800000"/>
            <a:headEnd/>
            <a:tailEnd/>
          </a:ln>
          <a:effectLst/>
        </p:spPr>
        <p:txBody>
          <a:bodyPr lIns="45720" rIns="45720" anchor="ctr"/>
          <a:lstStyle/>
          <a:p>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Free from </a:t>
            </a:r>
            <a:r>
              <a:rPr lang="en-GB" sz="1600" i="1" dirty="0" err="1" smtClean="0">
                <a:ln w="0"/>
                <a:solidFill>
                  <a:schemeClr val="bg2">
                    <a:lumMod val="50000"/>
                  </a:schemeClr>
                </a:solidFill>
                <a:effectLst>
                  <a:outerShdw blurRad="38100" dist="19050" dir="2700000" algn="tl" rotWithShape="0">
                    <a:schemeClr val="dk1">
                      <a:alpha val="40000"/>
                    </a:schemeClr>
                  </a:outerShdw>
                </a:effectLst>
                <a:cs typeface="Arial" charset="0"/>
              </a:rPr>
              <a:t>Gharar</a:t>
            </a: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 </a:t>
            </a:r>
          </a:p>
        </p:txBody>
      </p:sp>
      <p:sp>
        <p:nvSpPr>
          <p:cNvPr id="28" name="Rectangle 7"/>
          <p:cNvSpPr>
            <a:spLocks noChangeArrowheads="1"/>
          </p:cNvSpPr>
          <p:nvPr/>
        </p:nvSpPr>
        <p:spPr bwMode="auto">
          <a:xfrm>
            <a:off x="1939961" y="2437679"/>
            <a:ext cx="1476414" cy="442336"/>
          </a:xfrm>
          <a:prstGeom prst="rect">
            <a:avLst/>
          </a:prstGeom>
          <a:noFill/>
          <a:ln w="9525" algn="ctr">
            <a:noFill/>
            <a:miter lim="800000"/>
            <a:headEnd/>
            <a:tailEnd/>
          </a:ln>
          <a:effectLst/>
        </p:spPr>
        <p:txBody>
          <a:bodyPr lIns="45720" rIns="45720" anchor="ctr"/>
          <a:lstStyle/>
          <a:p>
            <a:pPr algn="ct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Micro Takaful</a:t>
            </a:r>
          </a:p>
        </p:txBody>
      </p:sp>
      <p:sp>
        <p:nvSpPr>
          <p:cNvPr id="29" name="Rectangle 8"/>
          <p:cNvSpPr>
            <a:spLocks noChangeArrowheads="1"/>
          </p:cNvSpPr>
          <p:nvPr/>
        </p:nvSpPr>
        <p:spPr bwMode="auto">
          <a:xfrm>
            <a:off x="148474" y="3017588"/>
            <a:ext cx="1476414" cy="526611"/>
          </a:xfrm>
          <a:prstGeom prst="rect">
            <a:avLst/>
          </a:prstGeom>
          <a:noFill/>
          <a:ln w="9525" algn="ctr">
            <a:noFill/>
            <a:miter lim="800000"/>
            <a:headEnd/>
            <a:tailEnd/>
          </a:ln>
          <a:effectLst/>
        </p:spPr>
        <p:txBody>
          <a:bodyPr lIns="45720" rIns="45720" anchor="ctr"/>
          <a:lstStyle/>
          <a:p>
            <a:pPr algn="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Free from Interest</a:t>
            </a:r>
          </a:p>
          <a:p>
            <a:pPr algn="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Financing</a:t>
            </a:r>
          </a:p>
        </p:txBody>
      </p:sp>
      <p:sp>
        <p:nvSpPr>
          <p:cNvPr id="30" name="Rectangle 3"/>
          <p:cNvSpPr>
            <a:spLocks noChangeArrowheads="1"/>
          </p:cNvSpPr>
          <p:nvPr/>
        </p:nvSpPr>
        <p:spPr bwMode="auto">
          <a:xfrm>
            <a:off x="423151" y="5445196"/>
            <a:ext cx="1334367" cy="526676"/>
          </a:xfrm>
          <a:prstGeom prst="rect">
            <a:avLst/>
          </a:prstGeom>
          <a:noFill/>
          <a:ln w="9525" algn="ctr">
            <a:noFill/>
            <a:miter lim="800000"/>
            <a:headEnd/>
            <a:tailEnd/>
          </a:ln>
          <a:effectLst/>
        </p:spPr>
        <p:txBody>
          <a:bodyPr lIns="45720" rIns="45720" anchor="ctr"/>
          <a:lstStyle/>
          <a:p>
            <a:pPr algn="r"/>
            <a:r>
              <a:rPr lang="en-GB" sz="1600" i="1" dirty="0" smtClean="0">
                <a:ln w="0"/>
                <a:solidFill>
                  <a:schemeClr val="bg2">
                    <a:lumMod val="50000"/>
                  </a:schemeClr>
                </a:solidFill>
                <a:effectLst>
                  <a:outerShdw blurRad="38100" dist="19050" dir="2700000" algn="tl" rotWithShape="0">
                    <a:schemeClr val="dk1">
                      <a:alpha val="40000"/>
                    </a:schemeClr>
                  </a:outerShdw>
                </a:effectLst>
                <a:cs typeface="Arial" charset="0"/>
              </a:rPr>
              <a:t>Trainings &amp; Quality HR</a:t>
            </a:r>
          </a:p>
        </p:txBody>
      </p:sp>
    </p:spTree>
    <p:extLst>
      <p:ext uri="{BB962C8B-B14F-4D97-AF65-F5344CB8AC3E}">
        <p14:creationId xmlns:p14="http://schemas.microsoft.com/office/powerpoint/2010/main" val="2973055943"/>
      </p:ext>
    </p:extLst>
  </p:cSld>
  <p:clrMapOvr>
    <a:masterClrMapping/>
  </p:clrMapOvr>
  <mc:AlternateContent xmlns:mc="http://schemas.openxmlformats.org/markup-compatibility/2006" xmlns:p14="http://schemas.microsoft.com/office/powerpoint/2010/main">
    <mc:Choice Requires="p14">
      <p:transition spd="slow" p14:dur="2000" advTm="64974"/>
    </mc:Choice>
    <mc:Fallback xmlns="">
      <p:transition spd="slow" advTm="64974"/>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3"/>
          <p:cNvSpPr txBox="1">
            <a:spLocks noChangeArrowheads="1"/>
          </p:cNvSpPr>
          <p:nvPr/>
        </p:nvSpPr>
        <p:spPr bwMode="auto">
          <a:xfrm>
            <a:off x="419100" y="0"/>
            <a:ext cx="8534400" cy="914400"/>
          </a:xfrm>
          <a:prstGeom prst="rect">
            <a:avLst/>
          </a:prstGeom>
          <a:solidFill>
            <a:srgbClr val="35742A"/>
          </a:solidFill>
          <a:ln w="9525" algn="ctr">
            <a:noFill/>
            <a:miter lim="800000"/>
            <a:headEnd/>
            <a:tailEnd/>
          </a:ln>
          <a:effectLst/>
        </p:spPr>
        <p:txBody>
          <a:bodyPr anchor="ctr"/>
          <a:lstStyle/>
          <a:p>
            <a:pPr marL="381000" indent="-381000" algn="ctr">
              <a:lnSpc>
                <a:spcPct val="80000"/>
              </a:lnSpc>
              <a:spcBef>
                <a:spcPct val="20000"/>
              </a:spcBef>
            </a:pPr>
            <a:r>
              <a:rPr lang="en-GB" sz="2800" b="1" dirty="0" smtClean="0">
                <a:solidFill>
                  <a:srgbClr val="FFFFFF"/>
                </a:solidFill>
                <a:cs typeface="Arial" charset="0"/>
              </a:rPr>
              <a:t>Demand for Islamic Micro Finance </a:t>
            </a:r>
          </a:p>
          <a:p>
            <a:pPr marL="381000" indent="-381000" algn="ctr">
              <a:lnSpc>
                <a:spcPct val="80000"/>
              </a:lnSpc>
              <a:spcBef>
                <a:spcPct val="20000"/>
              </a:spcBef>
            </a:pPr>
            <a:r>
              <a:rPr lang="en-GB" sz="2800" b="1" dirty="0" smtClean="0">
                <a:solidFill>
                  <a:srgbClr val="FFFFFF"/>
                </a:solidFill>
                <a:cs typeface="Arial" charset="0"/>
              </a:rPr>
              <a:t>Research Studies by International Institutions.</a:t>
            </a:r>
            <a:endParaRPr lang="en-GB" sz="2800" b="1" dirty="0">
              <a:solidFill>
                <a:srgbClr val="FFFFFF"/>
              </a:solidFill>
              <a:cs typeface="Arial" charset="0"/>
            </a:endParaRPr>
          </a:p>
        </p:txBody>
      </p:sp>
      <p:graphicFrame>
        <p:nvGraphicFramePr>
          <p:cNvPr id="3" name="Group 51"/>
          <p:cNvGraphicFramePr>
            <a:graphicFrameLocks noGrp="1"/>
          </p:cNvGraphicFramePr>
          <p:nvPr>
            <p:extLst>
              <p:ext uri="{D42A27DB-BD31-4B8C-83A1-F6EECF244321}">
                <p14:modId xmlns:p14="http://schemas.microsoft.com/office/powerpoint/2010/main" val="114497830"/>
              </p:ext>
            </p:extLst>
          </p:nvPr>
        </p:nvGraphicFramePr>
        <p:xfrm>
          <a:off x="457201" y="906181"/>
          <a:ext cx="8470898" cy="5837520"/>
        </p:xfrm>
        <a:graphic>
          <a:graphicData uri="http://schemas.openxmlformats.org/drawingml/2006/table">
            <a:tbl>
              <a:tblPr>
                <a:tableStyleId>{E8B1032C-EA38-4F05-BA0D-38AFFFC7BED3}</a:tableStyleId>
              </a:tblPr>
              <a:tblGrid>
                <a:gridCol w="2720012">
                  <a:extLst>
                    <a:ext uri="{9D8B030D-6E8A-4147-A177-3AD203B41FA5}">
                      <a16:colId xmlns:a16="http://schemas.microsoft.com/office/drawing/2014/main" val="20000"/>
                    </a:ext>
                  </a:extLst>
                </a:gridCol>
                <a:gridCol w="3264016">
                  <a:extLst>
                    <a:ext uri="{9D8B030D-6E8A-4147-A177-3AD203B41FA5}">
                      <a16:colId xmlns:a16="http://schemas.microsoft.com/office/drawing/2014/main" val="20001"/>
                    </a:ext>
                  </a:extLst>
                </a:gridCol>
                <a:gridCol w="2486870">
                  <a:extLst>
                    <a:ext uri="{9D8B030D-6E8A-4147-A177-3AD203B41FA5}">
                      <a16:colId xmlns:a16="http://schemas.microsoft.com/office/drawing/2014/main" val="20002"/>
                    </a:ext>
                  </a:extLst>
                </a:gridCol>
              </a:tblGrid>
              <a:tr h="740205">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endParaRPr lang="en-US" altLang="ja-JP" sz="2400" u="sng" kern="1200" dirty="0" smtClean="0">
                        <a:solidFill>
                          <a:schemeClr val="bg1"/>
                        </a:solidFill>
                      </a:endParaRPr>
                    </a:p>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u="sng" kern="1200" dirty="0" smtClean="0">
                          <a:solidFill>
                            <a:schemeClr val="bg1"/>
                          </a:solidFill>
                        </a:rPr>
                        <a:t>Survey by</a:t>
                      </a:r>
                      <a:endParaRPr lang="en-US" altLang="ja-JP" sz="2400" b="1" u="sng"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endParaRPr lang="en-US" altLang="ja-JP" sz="2400" u="sng" kern="1200" dirty="0" smtClean="0">
                        <a:solidFill>
                          <a:schemeClr val="bg1"/>
                        </a:solidFill>
                      </a:endParaRPr>
                    </a:p>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u="sng" kern="1200" dirty="0" smtClean="0">
                          <a:solidFill>
                            <a:schemeClr val="bg1"/>
                          </a:solidFill>
                        </a:rPr>
                        <a:t>Surveyed Countries</a:t>
                      </a:r>
                      <a:endParaRPr lang="en-US" altLang="ja-JP" sz="2400" b="1" u="sng"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u="sng" kern="1200" dirty="0" smtClean="0">
                          <a:solidFill>
                            <a:schemeClr val="bg1"/>
                          </a:solidFill>
                        </a:rPr>
                        <a:t>Respondents </a:t>
                      </a:r>
                    </a:p>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u="sng" kern="1200" dirty="0" smtClean="0">
                          <a:solidFill>
                            <a:schemeClr val="bg1"/>
                          </a:solidFill>
                        </a:rPr>
                        <a:t>Preference (%) </a:t>
                      </a:r>
                      <a:endParaRPr lang="en-US" altLang="ja-JP" sz="2400" b="1" u="sng" kern="1200" dirty="0" smtClean="0">
                        <a:solidFill>
                          <a:schemeClr val="bg1"/>
                        </a:solidFill>
                        <a:latin typeface="Tw Cen MT" pitchFamily="34" charset="0"/>
                        <a:ea typeface="+mn-ea"/>
                        <a:cs typeface="+mn-cs"/>
                      </a:endParaRPr>
                    </a:p>
                  </a:txBody>
                  <a:tcPr anchor="b" horzOverflow="overflow"/>
                </a:tc>
                <a:extLst>
                  <a:ext uri="{0D108BD9-81ED-4DB2-BD59-A6C34878D82A}">
                    <a16:rowId xmlns:a16="http://schemas.microsoft.com/office/drawing/2014/main" val="10000"/>
                  </a:ext>
                </a:extLst>
              </a:tr>
              <a:tr h="648673">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CGAP 08</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Jordan, Algeria, and Syria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20% - 40%</a:t>
                      </a:r>
                      <a:endParaRPr lang="en-US" sz="2400" b="1" kern="1200" dirty="0" smtClean="0">
                        <a:solidFill>
                          <a:schemeClr val="bg1"/>
                        </a:solidFill>
                        <a:latin typeface="Tw Cen MT" pitchFamily="34" charset="0"/>
                        <a:ea typeface="+mn-ea"/>
                        <a:cs typeface="+mn-cs"/>
                      </a:endParaRPr>
                    </a:p>
                  </a:txBody>
                  <a:tcPr anchor="b" horzOverflow="overflow"/>
                </a:tc>
                <a:extLst>
                  <a:ext uri="{0D108BD9-81ED-4DB2-BD59-A6C34878D82A}">
                    <a16:rowId xmlns:a16="http://schemas.microsoft.com/office/drawing/2014/main" val="10001"/>
                  </a:ext>
                </a:extLst>
              </a:tr>
              <a:tr h="620923">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err="1" smtClean="0">
                          <a:solidFill>
                            <a:schemeClr val="bg1"/>
                          </a:solidFill>
                        </a:rPr>
                        <a:t>PlaNet</a:t>
                      </a:r>
                      <a:r>
                        <a:rPr lang="en-US" altLang="ja-JP" sz="2400" kern="1200" dirty="0" smtClean="0">
                          <a:solidFill>
                            <a:schemeClr val="bg1"/>
                          </a:solidFill>
                        </a:rPr>
                        <a:t> Finance 07</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West Bank and Gaza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35% - 60 %  </a:t>
                      </a:r>
                      <a:endParaRPr lang="en-US" sz="2400" b="1" kern="1200" dirty="0" smtClean="0">
                        <a:solidFill>
                          <a:schemeClr val="bg1"/>
                        </a:solidFill>
                        <a:latin typeface="Tw Cen MT" pitchFamily="34" charset="0"/>
                        <a:ea typeface="+mn-ea"/>
                        <a:cs typeface="+mn-cs"/>
                      </a:endParaRPr>
                    </a:p>
                  </a:txBody>
                  <a:tcPr anchor="b" horzOverflow="overflow"/>
                </a:tc>
                <a:extLst>
                  <a:ext uri="{0D108BD9-81ED-4DB2-BD59-A6C34878D82A}">
                    <a16:rowId xmlns:a16="http://schemas.microsoft.com/office/drawing/2014/main" val="10002"/>
                  </a:ext>
                </a:extLst>
              </a:tr>
              <a:tr h="421575">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USAID 02</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Jordan</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24.9%</a:t>
                      </a:r>
                      <a:endParaRPr lang="en-US" sz="2400" b="1" kern="1200" dirty="0" smtClean="0">
                        <a:solidFill>
                          <a:schemeClr val="bg1"/>
                        </a:solidFill>
                        <a:latin typeface="Tw Cen MT" pitchFamily="34" charset="0"/>
                        <a:ea typeface="+mn-ea"/>
                        <a:cs typeface="+mn-cs"/>
                      </a:endParaRPr>
                    </a:p>
                  </a:txBody>
                  <a:tcPr anchor="b" horzOverflow="overflow"/>
                </a:tc>
                <a:extLst>
                  <a:ext uri="{0D108BD9-81ED-4DB2-BD59-A6C34878D82A}">
                    <a16:rowId xmlns:a16="http://schemas.microsoft.com/office/drawing/2014/main" val="10003"/>
                  </a:ext>
                </a:extLst>
              </a:tr>
              <a:tr h="421575">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IFC/FINCA 06</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Jordan</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32%</a:t>
                      </a:r>
                      <a:endParaRPr lang="en-US" sz="2400" b="1" kern="1200" dirty="0" smtClean="0">
                        <a:solidFill>
                          <a:schemeClr val="bg1"/>
                        </a:solidFill>
                        <a:latin typeface="Tw Cen MT" pitchFamily="34" charset="0"/>
                        <a:ea typeface="+mn-ea"/>
                        <a:cs typeface="+mn-cs"/>
                      </a:endParaRPr>
                    </a:p>
                  </a:txBody>
                  <a:tcPr anchor="b" horzOverflow="overflow"/>
                </a:tc>
                <a:extLst>
                  <a:ext uri="{0D108BD9-81ED-4DB2-BD59-A6C34878D82A}">
                    <a16:rowId xmlns:a16="http://schemas.microsoft.com/office/drawing/2014/main" val="10004"/>
                  </a:ext>
                </a:extLst>
              </a:tr>
              <a:tr h="648673">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smtClean="0">
                          <a:solidFill>
                            <a:schemeClr val="bg1"/>
                          </a:solidFill>
                        </a:rPr>
                        <a:t>Frankfurt School of Fin &amp; Mgmt 06</a:t>
                      </a:r>
                      <a:endParaRPr lang="en-US" sz="2400" b="1" kern="120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Algeria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20.7%</a:t>
                      </a:r>
                      <a:endParaRPr lang="en-US" sz="2400" b="1" kern="1200" dirty="0" smtClean="0">
                        <a:solidFill>
                          <a:schemeClr val="bg1"/>
                        </a:solidFill>
                        <a:latin typeface="Tw Cen MT" pitchFamily="34" charset="0"/>
                        <a:ea typeface="+mn-ea"/>
                        <a:cs typeface="+mn-cs"/>
                      </a:endParaRPr>
                    </a:p>
                  </a:txBody>
                  <a:tcPr anchor="b" horzOverflow="overflow"/>
                </a:tc>
                <a:extLst>
                  <a:ext uri="{0D108BD9-81ED-4DB2-BD59-A6C34878D82A}">
                    <a16:rowId xmlns:a16="http://schemas.microsoft.com/office/drawing/2014/main" val="10005"/>
                  </a:ext>
                </a:extLst>
              </a:tr>
              <a:tr h="741921">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smtClean="0">
                          <a:solidFill>
                            <a:schemeClr val="bg1"/>
                          </a:solidFill>
                        </a:rPr>
                        <a:t>IFC sponsored Study</a:t>
                      </a:r>
                      <a:endParaRPr lang="en-US" sz="2400" b="1" kern="120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Yemen</a:t>
                      </a:r>
                      <a:endParaRPr lang="en-US" sz="2400" kern="1200" dirty="0" smtClean="0">
                        <a:solidFill>
                          <a:schemeClr val="bg1"/>
                        </a:solidFill>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40%</a:t>
                      </a:r>
                      <a:endParaRPr lang="en-US" sz="2400" b="1" kern="1200" dirty="0" smtClean="0">
                        <a:solidFill>
                          <a:schemeClr val="bg1"/>
                        </a:solidFill>
                        <a:latin typeface="Tw Cen MT" pitchFamily="34" charset="0"/>
                        <a:ea typeface="+mn-ea"/>
                        <a:cs typeface="+mn-cs"/>
                      </a:endParaRPr>
                    </a:p>
                  </a:txBody>
                  <a:tcPr anchor="b" horzOverflow="overflow"/>
                </a:tc>
                <a:extLst>
                  <a:ext uri="{0D108BD9-81ED-4DB2-BD59-A6C34878D82A}">
                    <a16:rowId xmlns:a16="http://schemas.microsoft.com/office/drawing/2014/main" val="10006"/>
                  </a:ext>
                </a:extLst>
              </a:tr>
              <a:tr h="421575">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smtClean="0">
                          <a:solidFill>
                            <a:schemeClr val="bg1"/>
                          </a:solidFill>
                        </a:rPr>
                        <a:t>IFC 2007</a:t>
                      </a:r>
                      <a:endParaRPr lang="en-US" sz="2400" b="1" kern="120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Syria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43%-46%</a:t>
                      </a:r>
                      <a:endParaRPr lang="en-US" sz="2400" b="1" kern="1200" dirty="0" smtClean="0">
                        <a:solidFill>
                          <a:schemeClr val="bg1"/>
                        </a:solidFill>
                        <a:latin typeface="Tw Cen MT" pitchFamily="34" charset="0"/>
                        <a:ea typeface="+mn-ea"/>
                        <a:cs typeface="+mn-cs"/>
                      </a:endParaRPr>
                    </a:p>
                  </a:txBody>
                  <a:tcPr anchor="b" horzOverflow="overflow"/>
                </a:tc>
                <a:extLst>
                  <a:ext uri="{0D108BD9-81ED-4DB2-BD59-A6C34878D82A}">
                    <a16:rowId xmlns:a16="http://schemas.microsoft.com/office/drawing/2014/main" val="10007"/>
                  </a:ext>
                </a:extLst>
              </a:tr>
              <a:tr h="648673">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Bank Indonesia 2000</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Indonesia (East Java)</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altLang="ja-JP" sz="2400" kern="1200" dirty="0" smtClean="0">
                          <a:solidFill>
                            <a:schemeClr val="bg1"/>
                          </a:solidFill>
                        </a:rPr>
                        <a:t>49%</a:t>
                      </a:r>
                      <a:endParaRPr lang="en-US" sz="2400" b="1" kern="1200" dirty="0" smtClean="0">
                        <a:solidFill>
                          <a:schemeClr val="bg1"/>
                        </a:solidFill>
                        <a:latin typeface="Tw Cen MT" pitchFamily="34" charset="0"/>
                        <a:ea typeface="+mn-ea"/>
                        <a:cs typeface="+mn-cs"/>
                      </a:endParaRPr>
                    </a:p>
                  </a:txBody>
                  <a:tcPr anchor="b" horzOverflow="overflow"/>
                </a:tc>
                <a:extLst>
                  <a:ext uri="{0D108BD9-81ED-4DB2-BD59-A6C34878D82A}">
                    <a16:rowId xmlns:a16="http://schemas.microsoft.com/office/drawing/2014/main" val="10008"/>
                  </a:ext>
                </a:extLst>
              </a:tr>
              <a:tr h="523727">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sz="2400" kern="1200" dirty="0" err="1" smtClean="0">
                          <a:solidFill>
                            <a:schemeClr val="bg1"/>
                          </a:solidFill>
                        </a:rPr>
                        <a:t>AlHuda</a:t>
                      </a:r>
                      <a:r>
                        <a:rPr lang="en-US" sz="2400" kern="1200" dirty="0" smtClean="0">
                          <a:solidFill>
                            <a:schemeClr val="bg1"/>
                          </a:solidFill>
                        </a:rPr>
                        <a:t>-CIBE</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sz="2400" kern="1200" dirty="0" smtClean="0">
                          <a:solidFill>
                            <a:schemeClr val="bg1"/>
                          </a:solidFill>
                        </a:rPr>
                        <a:t>Pakistan (4 Districts)</a:t>
                      </a:r>
                      <a:endParaRPr lang="en-US" sz="2400" b="1" kern="1200" dirty="0" smtClean="0">
                        <a:solidFill>
                          <a:schemeClr val="bg1"/>
                        </a:solidFill>
                        <a:latin typeface="Tw Cen MT" pitchFamily="34" charset="0"/>
                        <a:ea typeface="+mn-ea"/>
                        <a:cs typeface="+mn-cs"/>
                      </a:endParaRPr>
                    </a:p>
                  </a:txBody>
                  <a:tcPr anchor="b" horzOverflow="overflow"/>
                </a:tc>
                <a:tc>
                  <a:txBody>
                    <a:bodyPr/>
                    <a:lstStyle/>
                    <a:p>
                      <a:pPr marL="0" marR="0" lvl="0" indent="0" algn="ctr" defTabSz="914400" rtl="0" eaLnBrk="0" fontAlgn="base" latinLnBrk="0" hangingPunct="0">
                        <a:lnSpc>
                          <a:spcPct val="75000"/>
                        </a:lnSpc>
                        <a:spcBef>
                          <a:spcPct val="25000"/>
                        </a:spcBef>
                        <a:spcAft>
                          <a:spcPct val="0"/>
                        </a:spcAft>
                        <a:buClrTx/>
                        <a:buSzTx/>
                        <a:buFontTx/>
                        <a:buNone/>
                        <a:tabLst/>
                      </a:pPr>
                      <a:r>
                        <a:rPr lang="en-US" sz="2400" kern="1200" dirty="0" smtClean="0">
                          <a:solidFill>
                            <a:schemeClr val="bg1"/>
                          </a:solidFill>
                        </a:rPr>
                        <a:t>99%</a:t>
                      </a:r>
                      <a:endParaRPr lang="en-US" sz="2400" b="1" kern="1200" dirty="0" smtClean="0">
                        <a:solidFill>
                          <a:schemeClr val="bg1"/>
                        </a:solidFill>
                        <a:latin typeface="Tw Cen MT" pitchFamily="34" charset="0"/>
                        <a:ea typeface="+mn-ea"/>
                        <a:cs typeface="+mn-cs"/>
                      </a:endParaRPr>
                    </a:p>
                  </a:txBody>
                  <a:tcPr anchor="b" horzOverflow="overflow"/>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7716254"/>
      </p:ext>
    </p:extLst>
  </p:cSld>
  <p:clrMapOvr>
    <a:masterClrMapping/>
  </p:clrMapOvr>
  <mc:AlternateContent xmlns:mc="http://schemas.openxmlformats.org/markup-compatibility/2006" xmlns:p14="http://schemas.microsoft.com/office/powerpoint/2010/main">
    <mc:Choice Requires="p14">
      <p:transition spd="slow" p14:dur="2000" advTm="58045"/>
    </mc:Choice>
    <mc:Fallback xmlns="">
      <p:transition spd="slow" advTm="58045"/>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Grp="1" noChangeArrowheads="1"/>
          </p:cNvSpPr>
          <p:nvPr>
            <p:ph type="title"/>
          </p:nvPr>
        </p:nvSpPr>
        <p:spPr bwMode="auto">
          <a:xfrm>
            <a:off x="571500" y="0"/>
            <a:ext cx="8283402" cy="952500"/>
          </a:xfrm>
          <a:prstGeom prst="rect">
            <a:avLst/>
          </a:prstGeom>
          <a:solidFill>
            <a:srgbClr val="35742A"/>
          </a:solidFill>
          <a:ln w="9525" algn="ctr">
            <a:noFill/>
            <a:miter lim="800000"/>
            <a:headEnd/>
            <a:tailEnd/>
          </a:ln>
          <a:effectLst/>
        </p:spPr>
        <p:txBody>
          <a:bodyPr anchor="ctr"/>
          <a:lstStyle/>
          <a:p>
            <a:pPr marL="381000" indent="-381000" algn="ctr">
              <a:lnSpc>
                <a:spcPct val="80000"/>
              </a:lnSpc>
              <a:spcBef>
                <a:spcPct val="20000"/>
              </a:spcBef>
            </a:pPr>
            <a:r>
              <a:rPr lang="en-GB" sz="3200" b="1" dirty="0" smtClean="0">
                <a:solidFill>
                  <a:srgbClr val="FFFFFF"/>
                </a:solidFill>
                <a:cs typeface="Arial" charset="0"/>
              </a:rPr>
              <a:t>Islamic Microfinance Institution Worldwide</a:t>
            </a:r>
          </a:p>
        </p:txBody>
      </p:sp>
      <p:grpSp>
        <p:nvGrpSpPr>
          <p:cNvPr id="2" name="Group 4"/>
          <p:cNvGrpSpPr>
            <a:grpSpLocks/>
          </p:cNvGrpSpPr>
          <p:nvPr/>
        </p:nvGrpSpPr>
        <p:grpSpPr bwMode="auto">
          <a:xfrm>
            <a:off x="-154542" y="760463"/>
            <a:ext cx="9062070" cy="5697663"/>
            <a:chOff x="-65" y="377"/>
            <a:chExt cx="6920" cy="3835"/>
          </a:xfrm>
        </p:grpSpPr>
        <p:graphicFrame>
          <p:nvGraphicFramePr>
            <p:cNvPr id="5" name="Object 5"/>
            <p:cNvGraphicFramePr>
              <a:graphicFrameLocks noChangeAspect="1"/>
            </p:cNvGraphicFramePr>
            <p:nvPr>
              <p:extLst>
                <p:ext uri="{D42A27DB-BD31-4B8C-83A1-F6EECF244321}">
                  <p14:modId xmlns:p14="http://schemas.microsoft.com/office/powerpoint/2010/main" val="2729978569"/>
                </p:ext>
              </p:extLst>
            </p:nvPr>
          </p:nvGraphicFramePr>
          <p:xfrm>
            <a:off x="-65" y="1043"/>
            <a:ext cx="6283" cy="3169"/>
          </p:xfrm>
          <a:graphic>
            <a:graphicData uri="http://schemas.openxmlformats.org/presentationml/2006/ole">
              <mc:AlternateContent xmlns:mc="http://schemas.openxmlformats.org/markup-compatibility/2006">
                <mc:Choice xmlns:v="urn:schemas-microsoft-com:vml" Requires="v">
                  <p:oleObj spid="_x0000_s24580" name="Clip" r:id="rId3" imgW="32379480" imgH="16336080" progId="">
                    <p:embed/>
                  </p:oleObj>
                </mc:Choice>
                <mc:Fallback>
                  <p:oleObj name="Clip" r:id="rId3" imgW="32379480" imgH="16336080" progId="">
                    <p:embed/>
                    <p:pic>
                      <p:nvPicPr>
                        <p:cNvPr id="0" name="Picture 2"/>
                        <p:cNvPicPr>
                          <a:picLocks noChangeAspect="1" noChangeArrowheads="1"/>
                        </p:cNvPicPr>
                        <p:nvPr/>
                      </p:nvPicPr>
                      <p:blipFill>
                        <a:blip r:embed="rId4">
                          <a:lum bright="-6000" contrast="-24000"/>
                          <a:extLst>
                            <a:ext uri="{28A0092B-C50C-407E-A947-70E740481C1C}">
                              <a14:useLocalDpi xmlns:a14="http://schemas.microsoft.com/office/drawing/2010/main" val="0"/>
                            </a:ext>
                          </a:extLst>
                        </a:blip>
                        <a:srcRect/>
                        <a:stretch>
                          <a:fillRect/>
                        </a:stretch>
                      </p:blipFill>
                      <p:spPr bwMode="auto">
                        <a:xfrm>
                          <a:off x="-65" y="1043"/>
                          <a:ext cx="6283" cy="31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6"/>
            <p:cNvSpPr>
              <a:spLocks noChangeArrowheads="1"/>
            </p:cNvSpPr>
            <p:nvPr/>
          </p:nvSpPr>
          <p:spPr bwMode="auto">
            <a:xfrm>
              <a:off x="158" y="1334"/>
              <a:ext cx="1795" cy="631"/>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United States: </a:t>
              </a:r>
              <a:r>
                <a:rPr lang="en-US" sz="1500" b="1" u="sng" dirty="0" smtClean="0">
                  <a:solidFill>
                    <a:srgbClr val="008000"/>
                  </a:solidFill>
                  <a:latin typeface="Arial" pitchFamily="34" charset="0"/>
                </a:rPr>
                <a:t>3</a:t>
              </a:r>
              <a:endParaRPr lang="en-US" sz="1300" dirty="0">
                <a:solidFill>
                  <a:schemeClr val="tx1"/>
                </a:solidFill>
                <a:latin typeface="Arial" pitchFamily="34" charset="0"/>
              </a:endParaRPr>
            </a:p>
            <a:p>
              <a:pPr eaLnBrk="0" hangingPunct="0">
                <a:buFontTx/>
                <a:buChar char="•"/>
              </a:pPr>
              <a:r>
                <a:rPr lang="en-US" sz="1300" dirty="0">
                  <a:solidFill>
                    <a:schemeClr val="bg1"/>
                  </a:solidFill>
                  <a:latin typeface="Arial" pitchFamily="34" charset="0"/>
                </a:rPr>
                <a:t>Helping Hands</a:t>
              </a:r>
            </a:p>
            <a:p>
              <a:pPr eaLnBrk="0" hangingPunct="0">
                <a:buFontTx/>
                <a:buChar char="•"/>
              </a:pPr>
              <a:r>
                <a:rPr lang="en-US" sz="1300" dirty="0" smtClean="0">
                  <a:solidFill>
                    <a:schemeClr val="bg1"/>
                  </a:solidFill>
                  <a:latin typeface="Arial" pitchFamily="34" charset="0"/>
                </a:rPr>
                <a:t>ISNA</a:t>
              </a:r>
              <a:endParaRPr lang="en-US" sz="1300" dirty="0">
                <a:solidFill>
                  <a:schemeClr val="bg1"/>
                </a:solidFill>
                <a:latin typeface="Arial" pitchFamily="34" charset="0"/>
              </a:endParaRPr>
            </a:p>
            <a:p>
              <a:pPr eaLnBrk="0" hangingPunct="0">
                <a:buFontTx/>
                <a:buChar char="•"/>
              </a:pPr>
              <a:r>
                <a:rPr lang="en-US" sz="1300" dirty="0" err="1" smtClean="0">
                  <a:solidFill>
                    <a:schemeClr val="bg1"/>
                  </a:solidFill>
                  <a:latin typeface="Arial" pitchFamily="34" charset="0"/>
                </a:rPr>
                <a:t>Lariba</a:t>
              </a:r>
              <a:r>
                <a:rPr lang="en-US" sz="1300" dirty="0" smtClean="0">
                  <a:solidFill>
                    <a:schemeClr val="bg1"/>
                  </a:solidFill>
                  <a:latin typeface="Arial" pitchFamily="34" charset="0"/>
                </a:rPr>
                <a:t> </a:t>
              </a:r>
              <a:endParaRPr lang="en-US" sz="1300" b="1" dirty="0">
                <a:solidFill>
                  <a:schemeClr val="bg1"/>
                </a:solidFill>
                <a:latin typeface="Arial" pitchFamily="34" charset="0"/>
              </a:endParaRPr>
            </a:p>
          </p:txBody>
        </p:sp>
        <p:sp>
          <p:nvSpPr>
            <p:cNvPr id="7" name="Rectangle 7"/>
            <p:cNvSpPr>
              <a:spLocks noChangeArrowheads="1"/>
            </p:cNvSpPr>
            <p:nvPr/>
          </p:nvSpPr>
          <p:spPr bwMode="auto">
            <a:xfrm>
              <a:off x="3147" y="377"/>
              <a:ext cx="1056" cy="836"/>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Germany:2</a:t>
              </a:r>
            </a:p>
            <a:p>
              <a:pPr eaLnBrk="0" hangingPunct="0">
                <a:buFontTx/>
                <a:buChar char="•"/>
              </a:pPr>
              <a:r>
                <a:rPr lang="en-US" sz="1300" dirty="0">
                  <a:solidFill>
                    <a:schemeClr val="bg1"/>
                  </a:solidFill>
                  <a:latin typeface="Arial" pitchFamily="34" charset="0"/>
                </a:rPr>
                <a:t>- Muslim Society</a:t>
              </a:r>
            </a:p>
            <a:p>
              <a:pPr eaLnBrk="0" hangingPunct="0">
                <a:buFontTx/>
                <a:buChar char="•"/>
              </a:pPr>
              <a:r>
                <a:rPr lang="en-US" sz="1500" b="1" u="sng" dirty="0">
                  <a:solidFill>
                    <a:srgbClr val="008000"/>
                  </a:solidFill>
                  <a:latin typeface="Arial" pitchFamily="34" charset="0"/>
                </a:rPr>
                <a:t>Switzerland: </a:t>
              </a:r>
              <a:r>
                <a:rPr lang="en-US" sz="1500" b="1" u="sng" dirty="0" smtClean="0">
                  <a:solidFill>
                    <a:srgbClr val="008000"/>
                  </a:solidFill>
                  <a:latin typeface="Arial" pitchFamily="34" charset="0"/>
                </a:rPr>
                <a:t>2</a:t>
              </a:r>
              <a:endParaRPr lang="en-US" sz="1300" b="1" dirty="0">
                <a:solidFill>
                  <a:schemeClr val="tx1"/>
                </a:solidFill>
                <a:latin typeface="Arial" pitchFamily="34" charset="0"/>
              </a:endParaRPr>
            </a:p>
          </p:txBody>
        </p:sp>
        <p:sp>
          <p:nvSpPr>
            <p:cNvPr id="8" name="Rectangle 8"/>
            <p:cNvSpPr>
              <a:spLocks noChangeArrowheads="1"/>
            </p:cNvSpPr>
            <p:nvPr/>
          </p:nvSpPr>
          <p:spPr bwMode="auto">
            <a:xfrm>
              <a:off x="1802" y="751"/>
              <a:ext cx="1480" cy="1170"/>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UK: </a:t>
              </a:r>
              <a:r>
                <a:rPr lang="en-US" sz="1500" b="1" u="sng" dirty="0" smtClean="0">
                  <a:solidFill>
                    <a:srgbClr val="008000"/>
                  </a:solidFill>
                  <a:latin typeface="Arial" pitchFamily="34" charset="0"/>
                </a:rPr>
                <a:t>5</a:t>
              </a:r>
              <a:endParaRPr lang="en-US" sz="1500" b="1" u="sng" dirty="0">
                <a:solidFill>
                  <a:srgbClr val="008000"/>
                </a:solidFill>
                <a:latin typeface="Arial" pitchFamily="34" charset="0"/>
              </a:endParaRPr>
            </a:p>
            <a:p>
              <a:pPr eaLnBrk="0" hangingPunct="0">
                <a:buFontTx/>
                <a:buChar char="•"/>
              </a:pPr>
              <a:r>
                <a:rPr lang="en-US" sz="1300" dirty="0">
                  <a:solidFill>
                    <a:schemeClr val="bg1"/>
                  </a:solidFill>
                  <a:latin typeface="Arial" pitchFamily="34" charset="0"/>
                </a:rPr>
                <a:t>- HSBC </a:t>
              </a:r>
              <a:r>
                <a:rPr lang="en-US" sz="1300" dirty="0" err="1">
                  <a:solidFill>
                    <a:schemeClr val="bg1"/>
                  </a:solidFill>
                  <a:latin typeface="Arial" pitchFamily="34" charset="0"/>
                </a:rPr>
                <a:t>Amanah</a:t>
              </a:r>
              <a:endParaRPr lang="en-US" sz="1300" dirty="0">
                <a:solidFill>
                  <a:schemeClr val="bg1"/>
                </a:solidFill>
                <a:latin typeface="Arial" pitchFamily="34" charset="0"/>
              </a:endParaRPr>
            </a:p>
            <a:p>
              <a:pPr eaLnBrk="0" hangingPunct="0">
                <a:buFontTx/>
                <a:buChar char="•"/>
              </a:pPr>
              <a:r>
                <a:rPr lang="en-US" sz="1300" dirty="0">
                  <a:solidFill>
                    <a:schemeClr val="bg1"/>
                  </a:solidFill>
                  <a:latin typeface="Arial" pitchFamily="34" charset="0"/>
                </a:rPr>
                <a:t>- Muslim Aid </a:t>
              </a:r>
            </a:p>
            <a:p>
              <a:pPr eaLnBrk="0" hangingPunct="0">
                <a:buFontTx/>
                <a:buChar char="•"/>
              </a:pPr>
              <a:r>
                <a:rPr lang="en-US" sz="1300" dirty="0">
                  <a:solidFill>
                    <a:schemeClr val="bg1"/>
                  </a:solidFill>
                  <a:latin typeface="Arial" pitchFamily="34" charset="0"/>
                </a:rPr>
                <a:t>- Islamic </a:t>
              </a:r>
              <a:r>
                <a:rPr lang="en-US" sz="1300" dirty="0" smtClean="0">
                  <a:solidFill>
                    <a:schemeClr val="bg1"/>
                  </a:solidFill>
                  <a:latin typeface="Arial" pitchFamily="34" charset="0"/>
                </a:rPr>
                <a:t>Relief</a:t>
              </a:r>
            </a:p>
            <a:p>
              <a:pPr eaLnBrk="0" hangingPunct="0">
                <a:buFontTx/>
                <a:buChar char="•"/>
              </a:pPr>
              <a:r>
                <a:rPr lang="en-US" altLang="ja-JP" sz="1300" dirty="0" smtClean="0">
                  <a:solidFill>
                    <a:schemeClr val="bg1"/>
                  </a:solidFill>
                  <a:latin typeface="Arial" pitchFamily="34" charset="0"/>
                </a:rPr>
                <a:t>Faith Matters</a:t>
              </a:r>
              <a:endParaRPr lang="en-US" sz="1300" dirty="0">
                <a:solidFill>
                  <a:schemeClr val="bg1"/>
                </a:solidFill>
                <a:latin typeface="Arial" pitchFamily="34" charset="0"/>
              </a:endParaRPr>
            </a:p>
            <a:p>
              <a:pPr eaLnBrk="0" hangingPunct="0">
                <a:buFontTx/>
                <a:buChar char="•"/>
              </a:pPr>
              <a:r>
                <a:rPr lang="en-US" sz="1300" dirty="0">
                  <a:solidFill>
                    <a:schemeClr val="bg1"/>
                  </a:solidFill>
                  <a:latin typeface="Arial" pitchFamily="34" charset="0"/>
                </a:rPr>
                <a:t>- The </a:t>
              </a:r>
              <a:r>
                <a:rPr lang="en-US" sz="1300" dirty="0" err="1">
                  <a:solidFill>
                    <a:schemeClr val="bg1"/>
                  </a:solidFill>
                  <a:latin typeface="Arial" pitchFamily="34" charset="0"/>
                </a:rPr>
                <a:t>Halal</a:t>
              </a:r>
              <a:r>
                <a:rPr lang="en-US" sz="1300" dirty="0">
                  <a:solidFill>
                    <a:schemeClr val="bg1"/>
                  </a:solidFill>
                  <a:latin typeface="Arial" pitchFamily="34" charset="0"/>
                </a:rPr>
                <a:t> Mutual Investment </a:t>
              </a:r>
              <a:r>
                <a:rPr lang="en-US" sz="1300" dirty="0">
                  <a:solidFill>
                    <a:schemeClr val="tx1"/>
                  </a:solidFill>
                  <a:latin typeface="Arial" pitchFamily="34" charset="0"/>
                </a:rPr>
                <a:t>Company</a:t>
              </a:r>
            </a:p>
            <a:p>
              <a:pPr eaLnBrk="0" hangingPunct="0">
                <a:buFontTx/>
                <a:buChar char="•"/>
              </a:pPr>
              <a:endParaRPr lang="en-US" sz="1300" b="1" dirty="0">
                <a:solidFill>
                  <a:schemeClr val="tx1"/>
                </a:solidFill>
                <a:latin typeface="Arial" pitchFamily="34" charset="0"/>
              </a:endParaRPr>
            </a:p>
          </p:txBody>
        </p:sp>
        <p:sp>
          <p:nvSpPr>
            <p:cNvPr id="9" name="Rectangle 9"/>
            <p:cNvSpPr>
              <a:spLocks noChangeArrowheads="1"/>
            </p:cNvSpPr>
            <p:nvPr/>
          </p:nvSpPr>
          <p:spPr bwMode="auto">
            <a:xfrm>
              <a:off x="3194" y="1352"/>
              <a:ext cx="1794" cy="486"/>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Bahrain: </a:t>
              </a:r>
              <a:r>
                <a:rPr lang="en-US" sz="1500" b="1" u="sng" dirty="0" smtClean="0">
                  <a:solidFill>
                    <a:srgbClr val="008000"/>
                  </a:solidFill>
                  <a:latin typeface="Arial" pitchFamily="34" charset="0"/>
                </a:rPr>
                <a:t>2</a:t>
              </a:r>
            </a:p>
            <a:p>
              <a:pPr eaLnBrk="0" hangingPunct="0"/>
              <a:r>
                <a:rPr lang="en-US" sz="1200" u="sng" dirty="0" smtClean="0">
                  <a:solidFill>
                    <a:schemeClr val="bg1"/>
                  </a:solidFill>
                  <a:latin typeface="Arial" pitchFamily="34" charset="0"/>
                </a:rPr>
                <a:t>Family Bank</a:t>
              </a:r>
              <a:r>
                <a:rPr lang="en-US" sz="1200" dirty="0" smtClean="0">
                  <a:solidFill>
                    <a:schemeClr val="bg1"/>
                  </a:solidFill>
                  <a:latin typeface="Arial" pitchFamily="34" charset="0"/>
                </a:rPr>
                <a:t> </a:t>
              </a:r>
              <a:endParaRPr lang="en-US" sz="1200" dirty="0">
                <a:solidFill>
                  <a:schemeClr val="bg1"/>
                </a:solidFill>
                <a:latin typeface="Arial" pitchFamily="34" charset="0"/>
              </a:endParaRPr>
            </a:p>
            <a:p>
              <a:pPr eaLnBrk="0" hangingPunct="0">
                <a:buFontTx/>
                <a:buChar char="•"/>
              </a:pPr>
              <a:endParaRPr lang="en-US" sz="1300" b="1" dirty="0">
                <a:solidFill>
                  <a:schemeClr val="tx1"/>
                </a:solidFill>
                <a:latin typeface="Arial" pitchFamily="34" charset="0"/>
              </a:endParaRPr>
            </a:p>
          </p:txBody>
        </p:sp>
        <p:sp>
          <p:nvSpPr>
            <p:cNvPr id="10" name="Rectangle 10"/>
            <p:cNvSpPr>
              <a:spLocks noChangeArrowheads="1"/>
            </p:cNvSpPr>
            <p:nvPr/>
          </p:nvSpPr>
          <p:spPr bwMode="auto">
            <a:xfrm>
              <a:off x="5127" y="2743"/>
              <a:ext cx="1719" cy="766"/>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Malaysia: 11</a:t>
              </a:r>
              <a:endParaRPr lang="en-US" sz="1600" b="1" u="sng" dirty="0">
                <a:solidFill>
                  <a:schemeClr val="tx1"/>
                </a:solidFill>
                <a:latin typeface="Arial" pitchFamily="34" charset="0"/>
              </a:endParaRPr>
            </a:p>
            <a:p>
              <a:pPr eaLnBrk="0" hangingPunct="0">
                <a:buFontTx/>
                <a:buChar char="•"/>
              </a:pPr>
              <a:r>
                <a:rPr lang="en-US" sz="1300" dirty="0">
                  <a:solidFill>
                    <a:schemeClr val="bg1"/>
                  </a:solidFill>
                  <a:latin typeface="Arial" pitchFamily="34" charset="0"/>
                </a:rPr>
                <a:t>2 - Pure Islamic Banks (Bank Islam, Bank </a:t>
              </a:r>
              <a:r>
                <a:rPr lang="en-US" sz="1300" dirty="0" err="1">
                  <a:solidFill>
                    <a:schemeClr val="bg1"/>
                  </a:solidFill>
                  <a:latin typeface="Arial" pitchFamily="34" charset="0"/>
                </a:rPr>
                <a:t>Muamalat</a:t>
              </a:r>
              <a:r>
                <a:rPr lang="en-US" sz="1300" dirty="0">
                  <a:solidFill>
                    <a:schemeClr val="bg1"/>
                  </a:solidFill>
                  <a:latin typeface="Arial" pitchFamily="34" charset="0"/>
                </a:rPr>
                <a:t>)</a:t>
              </a:r>
            </a:p>
            <a:p>
              <a:pPr eaLnBrk="0" hangingPunct="0">
                <a:buFontTx/>
                <a:buChar char="•"/>
              </a:pPr>
              <a:r>
                <a:rPr lang="en-US" sz="1300" dirty="0">
                  <a:solidFill>
                    <a:schemeClr val="bg1"/>
                  </a:solidFill>
                  <a:latin typeface="Arial" pitchFamily="34" charset="0"/>
                </a:rPr>
                <a:t>Rest </a:t>
              </a:r>
              <a:r>
                <a:rPr lang="en-US" sz="1300" dirty="0" smtClean="0">
                  <a:solidFill>
                    <a:schemeClr val="bg1"/>
                  </a:solidFill>
                  <a:latin typeface="Arial" pitchFamily="34" charset="0"/>
                </a:rPr>
                <a:t>- banks</a:t>
              </a:r>
              <a:endParaRPr lang="en-US" sz="1300" b="1" dirty="0">
                <a:solidFill>
                  <a:schemeClr val="bg1"/>
                </a:solidFill>
                <a:latin typeface="Arial" pitchFamily="34" charset="0"/>
              </a:endParaRPr>
            </a:p>
          </p:txBody>
        </p:sp>
        <p:sp>
          <p:nvSpPr>
            <p:cNvPr id="11" name="Rectangle 11"/>
            <p:cNvSpPr>
              <a:spLocks noChangeArrowheads="1"/>
            </p:cNvSpPr>
            <p:nvPr/>
          </p:nvSpPr>
          <p:spPr bwMode="auto">
            <a:xfrm>
              <a:off x="3696" y="3024"/>
              <a:ext cx="1795" cy="213"/>
            </a:xfrm>
            <a:prstGeom prst="rect">
              <a:avLst/>
            </a:prstGeom>
            <a:noFill/>
            <a:ln w="9525">
              <a:noFill/>
              <a:miter lim="800000"/>
              <a:headEnd/>
              <a:tailEnd/>
            </a:ln>
          </p:spPr>
          <p:txBody>
            <a:bodyPr lIns="105365" tIns="52682" rIns="105365" bIns="52682">
              <a:spAutoFit/>
            </a:bodyPr>
            <a:lstStyle/>
            <a:p>
              <a:pPr eaLnBrk="0" hangingPunct="0">
                <a:buFontTx/>
                <a:buChar char="•"/>
              </a:pPr>
              <a:endParaRPr lang="en-US" sz="1300" b="1">
                <a:solidFill>
                  <a:schemeClr val="tx1"/>
                </a:solidFill>
                <a:latin typeface="Arial" pitchFamily="34" charset="0"/>
              </a:endParaRPr>
            </a:p>
          </p:txBody>
        </p:sp>
        <p:sp>
          <p:nvSpPr>
            <p:cNvPr id="12" name="Rectangle 12"/>
            <p:cNvSpPr>
              <a:spLocks noChangeArrowheads="1"/>
            </p:cNvSpPr>
            <p:nvPr/>
          </p:nvSpPr>
          <p:spPr bwMode="auto">
            <a:xfrm>
              <a:off x="4223" y="604"/>
              <a:ext cx="1865" cy="654"/>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UAE: </a:t>
              </a:r>
              <a:r>
                <a:rPr lang="en-US" sz="1500" b="1" u="sng" dirty="0" smtClean="0">
                  <a:solidFill>
                    <a:srgbClr val="008000"/>
                  </a:solidFill>
                  <a:latin typeface="Arial" pitchFamily="34" charset="0"/>
                </a:rPr>
                <a:t>4</a:t>
              </a:r>
              <a:endParaRPr lang="en-US" sz="1500" b="1" u="sng" dirty="0">
                <a:solidFill>
                  <a:srgbClr val="008000"/>
                </a:solidFill>
                <a:latin typeface="Arial" pitchFamily="34" charset="0"/>
              </a:endParaRPr>
            </a:p>
            <a:p>
              <a:pPr eaLnBrk="0" hangingPunct="0">
                <a:buFontTx/>
                <a:buChar char="•"/>
              </a:pPr>
              <a:r>
                <a:rPr lang="en-US" sz="1300" dirty="0">
                  <a:solidFill>
                    <a:schemeClr val="bg1"/>
                  </a:solidFill>
                  <a:latin typeface="Arial" pitchFamily="34" charset="0"/>
                </a:rPr>
                <a:t>- Dubai Islamic Bank</a:t>
              </a:r>
            </a:p>
            <a:p>
              <a:pPr eaLnBrk="0" hangingPunct="0">
                <a:buFontTx/>
                <a:buChar char="•"/>
              </a:pPr>
              <a:r>
                <a:rPr lang="en-US" sz="1300" dirty="0">
                  <a:solidFill>
                    <a:schemeClr val="bg1"/>
                  </a:solidFill>
                  <a:latin typeface="Arial" pitchFamily="34" charset="0"/>
                </a:rPr>
                <a:t>- Abu Dhabi Islamic Bank</a:t>
              </a:r>
            </a:p>
            <a:p>
              <a:pPr eaLnBrk="0" hangingPunct="0">
                <a:buFontTx/>
                <a:buChar char="•"/>
              </a:pPr>
              <a:r>
                <a:rPr lang="en-US" sz="1300" dirty="0">
                  <a:solidFill>
                    <a:schemeClr val="bg1"/>
                  </a:solidFill>
                  <a:latin typeface="Arial" pitchFamily="34" charset="0"/>
                </a:rPr>
                <a:t>- HSBC </a:t>
              </a:r>
              <a:r>
                <a:rPr lang="en-US" sz="1300" dirty="0" err="1">
                  <a:solidFill>
                    <a:schemeClr val="bg1"/>
                  </a:solidFill>
                  <a:latin typeface="Arial" pitchFamily="34" charset="0"/>
                </a:rPr>
                <a:t>Amanah</a:t>
              </a:r>
              <a:endParaRPr lang="en-US" sz="1300" b="1" dirty="0">
                <a:solidFill>
                  <a:schemeClr val="bg1"/>
                </a:solidFill>
                <a:latin typeface="Arial" pitchFamily="34" charset="0"/>
              </a:endParaRPr>
            </a:p>
          </p:txBody>
        </p:sp>
        <p:sp>
          <p:nvSpPr>
            <p:cNvPr id="13" name="Rectangle 13"/>
            <p:cNvSpPr>
              <a:spLocks noChangeArrowheads="1"/>
            </p:cNvSpPr>
            <p:nvPr/>
          </p:nvSpPr>
          <p:spPr bwMode="auto">
            <a:xfrm>
              <a:off x="5155" y="1556"/>
              <a:ext cx="1653" cy="631"/>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  </a:t>
              </a:r>
              <a:r>
                <a:rPr lang="en-US" sz="1500" b="1" u="sng" dirty="0" smtClean="0">
                  <a:solidFill>
                    <a:srgbClr val="008000"/>
                  </a:solidFill>
                  <a:latin typeface="Arial" pitchFamily="34" charset="0"/>
                </a:rPr>
                <a:t>Afghanistan 9: </a:t>
              </a:r>
              <a:endParaRPr lang="en-US" sz="1600" b="1" u="sng" dirty="0">
                <a:solidFill>
                  <a:schemeClr val="tx1"/>
                </a:solidFill>
                <a:latin typeface="Arial" pitchFamily="34" charset="0"/>
              </a:endParaRPr>
            </a:p>
            <a:p>
              <a:pPr eaLnBrk="0" hangingPunct="0">
                <a:buFontTx/>
                <a:buChar char="•"/>
              </a:pPr>
              <a:r>
                <a:rPr lang="en-US" sz="1300" dirty="0">
                  <a:solidFill>
                    <a:schemeClr val="bg1"/>
                  </a:solidFill>
                  <a:latin typeface="Arial" pitchFamily="34" charset="0"/>
                </a:rPr>
                <a:t>- FINCA , WOCCU</a:t>
              </a:r>
            </a:p>
            <a:p>
              <a:pPr eaLnBrk="0" hangingPunct="0">
                <a:buFontTx/>
                <a:buChar char="•"/>
              </a:pPr>
              <a:r>
                <a:rPr lang="en-US" sz="1300" dirty="0">
                  <a:solidFill>
                    <a:schemeClr val="bg1"/>
                  </a:solidFill>
                  <a:latin typeface="Arial" pitchFamily="34" charset="0"/>
                </a:rPr>
                <a:t>- CHF</a:t>
              </a:r>
            </a:p>
            <a:p>
              <a:pPr eaLnBrk="0" hangingPunct="0">
                <a:buFontTx/>
                <a:buChar char="•"/>
              </a:pPr>
              <a:r>
                <a:rPr lang="en-US" sz="1300" b="1" dirty="0">
                  <a:solidFill>
                    <a:schemeClr val="bg1"/>
                  </a:solidFill>
                  <a:latin typeface="Arial" pitchFamily="34" charset="0"/>
                </a:rPr>
                <a:t> </a:t>
              </a:r>
              <a:r>
                <a:rPr lang="en-US" sz="1300" b="1" dirty="0" err="1">
                  <a:solidFill>
                    <a:schemeClr val="bg1"/>
                  </a:solidFill>
                  <a:latin typeface="Arial" pitchFamily="34" charset="0"/>
                </a:rPr>
                <a:t>Ariana</a:t>
              </a:r>
              <a:endParaRPr lang="en-US" sz="1300" b="1" dirty="0">
                <a:solidFill>
                  <a:schemeClr val="bg1"/>
                </a:solidFill>
                <a:latin typeface="Arial" pitchFamily="34" charset="0"/>
              </a:endParaRPr>
            </a:p>
          </p:txBody>
        </p:sp>
        <p:sp>
          <p:nvSpPr>
            <p:cNvPr id="14" name="Rectangle 14"/>
            <p:cNvSpPr>
              <a:spLocks noChangeArrowheads="1"/>
            </p:cNvSpPr>
            <p:nvPr/>
          </p:nvSpPr>
          <p:spPr bwMode="auto">
            <a:xfrm>
              <a:off x="4865" y="1178"/>
              <a:ext cx="1449" cy="496"/>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Kuwait: 2</a:t>
              </a:r>
            </a:p>
            <a:p>
              <a:pPr eaLnBrk="0" hangingPunct="0">
                <a:buFontTx/>
                <a:buChar char="•"/>
              </a:pPr>
              <a:r>
                <a:rPr lang="en-US" sz="1300" dirty="0">
                  <a:solidFill>
                    <a:schemeClr val="bg1"/>
                  </a:solidFill>
                  <a:latin typeface="Arial" pitchFamily="34" charset="0"/>
                </a:rPr>
                <a:t>- Kuwait Finance House</a:t>
              </a:r>
            </a:p>
          </p:txBody>
        </p:sp>
        <p:sp>
          <p:nvSpPr>
            <p:cNvPr id="15" name="Rectangle 15"/>
            <p:cNvSpPr>
              <a:spLocks noChangeArrowheads="1"/>
            </p:cNvSpPr>
            <p:nvPr/>
          </p:nvSpPr>
          <p:spPr bwMode="auto">
            <a:xfrm>
              <a:off x="4659" y="2073"/>
              <a:ext cx="792" cy="234"/>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Iran: 8</a:t>
              </a:r>
            </a:p>
          </p:txBody>
        </p:sp>
        <p:sp>
          <p:nvSpPr>
            <p:cNvPr id="16" name="Rectangle 16"/>
            <p:cNvSpPr>
              <a:spLocks noChangeArrowheads="1"/>
            </p:cNvSpPr>
            <p:nvPr/>
          </p:nvSpPr>
          <p:spPr bwMode="auto">
            <a:xfrm>
              <a:off x="2481" y="2654"/>
              <a:ext cx="1796" cy="514"/>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Egypt: </a:t>
              </a:r>
              <a:r>
                <a:rPr lang="en-US" sz="1500" b="1" u="sng" dirty="0" smtClean="0">
                  <a:solidFill>
                    <a:srgbClr val="008000"/>
                  </a:solidFill>
                  <a:latin typeface="Arial" pitchFamily="34" charset="0"/>
                </a:rPr>
                <a:t>3</a:t>
              </a:r>
              <a:endParaRPr lang="en-US" sz="1500" b="1" u="sng" dirty="0">
                <a:solidFill>
                  <a:srgbClr val="008000"/>
                </a:solidFill>
                <a:latin typeface="Arial" pitchFamily="34" charset="0"/>
              </a:endParaRPr>
            </a:p>
            <a:p>
              <a:pPr eaLnBrk="0" hangingPunct="0">
                <a:buFontTx/>
                <a:buChar char="•"/>
              </a:pPr>
              <a:r>
                <a:rPr lang="en-US" sz="1300" dirty="0">
                  <a:solidFill>
                    <a:schemeClr val="bg1"/>
                  </a:solidFill>
                  <a:latin typeface="Arial" pitchFamily="34" charset="0"/>
                </a:rPr>
                <a:t>- </a:t>
              </a:r>
              <a:r>
                <a:rPr lang="en-US" sz="1300" dirty="0" err="1">
                  <a:solidFill>
                    <a:schemeClr val="bg1"/>
                  </a:solidFill>
                  <a:latin typeface="Arial" pitchFamily="34" charset="0"/>
                </a:rPr>
                <a:t>Alwatany</a:t>
              </a:r>
              <a:r>
                <a:rPr lang="en-US" sz="1300" dirty="0">
                  <a:solidFill>
                    <a:schemeClr val="bg1"/>
                  </a:solidFill>
                  <a:latin typeface="Arial" pitchFamily="34" charset="0"/>
                </a:rPr>
                <a:t> Bank of Egypt</a:t>
              </a:r>
            </a:p>
            <a:p>
              <a:pPr eaLnBrk="0" hangingPunct="0">
                <a:buFontTx/>
                <a:buChar char="•"/>
              </a:pPr>
              <a:r>
                <a:rPr lang="en-US" sz="1300" dirty="0">
                  <a:solidFill>
                    <a:schemeClr val="bg1"/>
                  </a:solidFill>
                  <a:latin typeface="Arial" pitchFamily="34" charset="0"/>
                </a:rPr>
                <a:t>- Egyptian Saudi Finance </a:t>
              </a:r>
              <a:endParaRPr lang="en-US" sz="1300" b="1" dirty="0">
                <a:solidFill>
                  <a:schemeClr val="bg1"/>
                </a:solidFill>
                <a:latin typeface="Arial" pitchFamily="34" charset="0"/>
              </a:endParaRPr>
            </a:p>
          </p:txBody>
        </p:sp>
        <p:sp>
          <p:nvSpPr>
            <p:cNvPr id="17" name="Rectangle 17"/>
            <p:cNvSpPr>
              <a:spLocks noChangeArrowheads="1"/>
            </p:cNvSpPr>
            <p:nvPr/>
          </p:nvSpPr>
          <p:spPr bwMode="auto">
            <a:xfrm>
              <a:off x="4887" y="3666"/>
              <a:ext cx="1795" cy="362"/>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chemeClr val="accent2">
                      <a:lumMod val="75000"/>
                    </a:schemeClr>
                  </a:solidFill>
                  <a:latin typeface="Arial" pitchFamily="34" charset="0"/>
                </a:rPr>
                <a:t>Indonesia: </a:t>
              </a:r>
              <a:r>
                <a:rPr lang="en-US" sz="1500" b="1" u="sng" dirty="0" smtClean="0">
                  <a:solidFill>
                    <a:schemeClr val="accent2">
                      <a:lumMod val="75000"/>
                    </a:schemeClr>
                  </a:solidFill>
                  <a:latin typeface="Arial" pitchFamily="34" charset="0"/>
                </a:rPr>
                <a:t>133</a:t>
              </a:r>
            </a:p>
            <a:p>
              <a:pPr eaLnBrk="0" hangingPunct="0">
                <a:buFontTx/>
                <a:buChar char="•"/>
              </a:pPr>
              <a:r>
                <a:rPr lang="en-US" sz="1300" dirty="0" smtClean="0">
                  <a:solidFill>
                    <a:schemeClr val="bg1"/>
                  </a:solidFill>
                  <a:latin typeface="Arial" pitchFamily="34" charset="0"/>
                </a:rPr>
                <a:t>BPRS , BMT.</a:t>
              </a:r>
              <a:endParaRPr lang="en-US" sz="1300" dirty="0">
                <a:solidFill>
                  <a:schemeClr val="bg1"/>
                </a:solidFill>
                <a:latin typeface="Arial" pitchFamily="34" charset="0"/>
              </a:endParaRPr>
            </a:p>
          </p:txBody>
        </p:sp>
        <p:sp>
          <p:nvSpPr>
            <p:cNvPr id="18" name="Line 18"/>
            <p:cNvSpPr>
              <a:spLocks noChangeShapeType="1"/>
            </p:cNvSpPr>
            <p:nvPr/>
          </p:nvSpPr>
          <p:spPr bwMode="auto">
            <a:xfrm>
              <a:off x="3749" y="2707"/>
              <a:ext cx="306" cy="726"/>
            </a:xfrm>
            <a:prstGeom prst="line">
              <a:avLst/>
            </a:prstGeom>
            <a:ln>
              <a:headEnd type="triangle" w="med" len="med"/>
              <a:tailEn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19" name="Line 19"/>
            <p:cNvSpPr>
              <a:spLocks noChangeShapeType="1"/>
            </p:cNvSpPr>
            <p:nvPr/>
          </p:nvSpPr>
          <p:spPr bwMode="auto">
            <a:xfrm flipV="1">
              <a:off x="3168" y="2654"/>
              <a:ext cx="317" cy="159"/>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0" name="Line 20"/>
            <p:cNvSpPr>
              <a:spLocks noChangeShapeType="1"/>
            </p:cNvSpPr>
            <p:nvPr/>
          </p:nvSpPr>
          <p:spPr bwMode="auto">
            <a:xfrm>
              <a:off x="3650" y="1663"/>
              <a:ext cx="204" cy="938"/>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1" name="Line 21"/>
            <p:cNvSpPr>
              <a:spLocks noChangeShapeType="1"/>
            </p:cNvSpPr>
            <p:nvPr/>
          </p:nvSpPr>
          <p:spPr bwMode="auto">
            <a:xfrm flipH="1">
              <a:off x="3907" y="1213"/>
              <a:ext cx="670" cy="1494"/>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2" name="Line 22"/>
            <p:cNvSpPr>
              <a:spLocks noChangeShapeType="1"/>
            </p:cNvSpPr>
            <p:nvPr/>
          </p:nvSpPr>
          <p:spPr bwMode="auto">
            <a:xfrm flipH="1">
              <a:off x="3854" y="1387"/>
              <a:ext cx="1056" cy="1214"/>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3" name="Line 23"/>
            <p:cNvSpPr>
              <a:spLocks noChangeShapeType="1"/>
            </p:cNvSpPr>
            <p:nvPr/>
          </p:nvSpPr>
          <p:spPr bwMode="auto">
            <a:xfrm flipH="1">
              <a:off x="4111" y="1707"/>
              <a:ext cx="1100" cy="80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4" name="Line 24"/>
            <p:cNvSpPr>
              <a:spLocks noChangeShapeType="1"/>
            </p:cNvSpPr>
            <p:nvPr/>
          </p:nvSpPr>
          <p:spPr bwMode="auto">
            <a:xfrm flipH="1">
              <a:off x="4013" y="2179"/>
              <a:ext cx="739" cy="317"/>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5" name="Line 25"/>
            <p:cNvSpPr>
              <a:spLocks noChangeShapeType="1"/>
            </p:cNvSpPr>
            <p:nvPr/>
          </p:nvSpPr>
          <p:spPr bwMode="auto">
            <a:xfrm>
              <a:off x="2872" y="1502"/>
              <a:ext cx="240" cy="60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26" name="Rectangle 26"/>
            <p:cNvSpPr>
              <a:spLocks noChangeArrowheads="1"/>
            </p:cNvSpPr>
            <p:nvPr/>
          </p:nvSpPr>
          <p:spPr bwMode="auto">
            <a:xfrm>
              <a:off x="2985" y="2950"/>
              <a:ext cx="1796" cy="396"/>
            </a:xfrm>
            <a:prstGeom prst="rect">
              <a:avLst/>
            </a:prstGeom>
            <a:noFill/>
            <a:ln w="9525">
              <a:noFill/>
              <a:miter lim="800000"/>
              <a:headEnd/>
              <a:tailEnd/>
            </a:ln>
          </p:spPr>
          <p:txBody>
            <a:bodyPr lIns="105365" tIns="52682" rIns="105365" bIns="52682">
              <a:spAutoFit/>
            </a:bodyPr>
            <a:lstStyle/>
            <a:p>
              <a:pPr eaLnBrk="0" hangingPunct="0">
                <a:buFontTx/>
                <a:buChar char="•"/>
              </a:pPr>
              <a:endParaRPr lang="en-US" sz="1500" b="1" dirty="0">
                <a:solidFill>
                  <a:srgbClr val="008000"/>
                </a:solidFill>
                <a:latin typeface="Arial" pitchFamily="34" charset="0"/>
              </a:endParaRPr>
            </a:p>
            <a:p>
              <a:pPr eaLnBrk="0" hangingPunct="0">
                <a:buFontTx/>
                <a:buChar char="•"/>
              </a:pPr>
              <a:r>
                <a:rPr lang="en-US" sz="1500" b="1" u="sng" dirty="0">
                  <a:solidFill>
                    <a:srgbClr val="008000"/>
                  </a:solidFill>
                  <a:latin typeface="Arial" pitchFamily="34" charset="0"/>
                </a:rPr>
                <a:t>Sudan: </a:t>
              </a:r>
              <a:r>
                <a:rPr lang="en-US" sz="1500" b="1" u="sng" dirty="0" smtClean="0">
                  <a:solidFill>
                    <a:srgbClr val="008000"/>
                  </a:solidFill>
                  <a:latin typeface="Arial" pitchFamily="34" charset="0"/>
                </a:rPr>
                <a:t>13</a:t>
              </a:r>
              <a:endParaRPr lang="en-US" sz="1500" b="1" dirty="0">
                <a:solidFill>
                  <a:srgbClr val="008000"/>
                </a:solidFill>
                <a:latin typeface="Arial" pitchFamily="34" charset="0"/>
              </a:endParaRPr>
            </a:p>
          </p:txBody>
        </p:sp>
        <p:sp>
          <p:nvSpPr>
            <p:cNvPr id="27" name="Line 27"/>
            <p:cNvSpPr>
              <a:spLocks noChangeShapeType="1"/>
            </p:cNvSpPr>
            <p:nvPr/>
          </p:nvSpPr>
          <p:spPr bwMode="auto">
            <a:xfrm flipV="1">
              <a:off x="3379" y="2918"/>
              <a:ext cx="159" cy="159"/>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none" anchor="ctr">
              <a:spAutoFit/>
            </a:bodyPr>
            <a:lstStyle/>
            <a:p>
              <a:endParaRPr lang="en-US"/>
            </a:p>
          </p:txBody>
        </p:sp>
        <p:sp>
          <p:nvSpPr>
            <p:cNvPr id="28" name="Rectangle 28"/>
            <p:cNvSpPr>
              <a:spLocks noChangeArrowheads="1"/>
            </p:cNvSpPr>
            <p:nvPr/>
          </p:nvSpPr>
          <p:spPr bwMode="auto">
            <a:xfrm>
              <a:off x="5598" y="2155"/>
              <a:ext cx="1257" cy="538"/>
            </a:xfrm>
            <a:prstGeom prst="rect">
              <a:avLst/>
            </a:prstGeom>
            <a:noFill/>
            <a:ln w="9525">
              <a:noFill/>
              <a:miter lim="800000"/>
              <a:headEnd/>
              <a:tailEnd/>
            </a:ln>
          </p:spPr>
          <p:txBody>
            <a:bodyPr wrap="square" lIns="105365" tIns="52682" rIns="105365" bIns="52682">
              <a:spAutoFit/>
            </a:bodyPr>
            <a:lstStyle/>
            <a:p>
              <a:pPr eaLnBrk="0" hangingPunct="0">
                <a:buFontTx/>
                <a:buChar char="•"/>
              </a:pPr>
              <a:r>
                <a:rPr lang="en-US" sz="1500" b="1" u="sng" dirty="0">
                  <a:solidFill>
                    <a:srgbClr val="008000"/>
                  </a:solidFill>
                  <a:latin typeface="Arial" pitchFamily="34" charset="0"/>
                </a:rPr>
                <a:t>Pakistan: </a:t>
              </a:r>
              <a:r>
                <a:rPr lang="en-US" sz="1500" b="1" u="sng" dirty="0" smtClean="0">
                  <a:solidFill>
                    <a:srgbClr val="008000"/>
                  </a:solidFill>
                  <a:latin typeface="Arial" pitchFamily="34" charset="0"/>
                </a:rPr>
                <a:t>11</a:t>
              </a:r>
              <a:endParaRPr lang="en-US" sz="1500" b="1" u="sng" dirty="0">
                <a:solidFill>
                  <a:srgbClr val="008000"/>
                </a:solidFill>
                <a:latin typeface="Arial" pitchFamily="34" charset="0"/>
              </a:endParaRPr>
            </a:p>
            <a:p>
              <a:pPr eaLnBrk="0" hangingPunct="0">
                <a:buFontTx/>
                <a:buChar char="•"/>
              </a:pPr>
              <a:r>
                <a:rPr lang="en-US" sz="1500" b="1" u="sng" dirty="0">
                  <a:solidFill>
                    <a:srgbClr val="008000"/>
                  </a:solidFill>
                  <a:latin typeface="Arial" pitchFamily="34" charset="0"/>
                </a:rPr>
                <a:t>India: 3</a:t>
              </a:r>
            </a:p>
            <a:p>
              <a:pPr eaLnBrk="0" hangingPunct="0">
                <a:buFontTx/>
                <a:buChar char="•"/>
              </a:pPr>
              <a:r>
                <a:rPr lang="en-US" sz="1500" b="1" u="sng" dirty="0" smtClean="0">
                  <a:solidFill>
                    <a:srgbClr val="008000"/>
                  </a:solidFill>
                  <a:latin typeface="Arial" pitchFamily="34" charset="0"/>
                </a:rPr>
                <a:t>Bangladesh:9</a:t>
              </a:r>
              <a:endParaRPr lang="en-US" sz="1500" b="1" dirty="0">
                <a:solidFill>
                  <a:srgbClr val="008000"/>
                </a:solidFill>
                <a:latin typeface="Arial" pitchFamily="34" charset="0"/>
              </a:endParaRPr>
            </a:p>
          </p:txBody>
        </p:sp>
        <p:sp>
          <p:nvSpPr>
            <p:cNvPr id="29" name="Line 29"/>
            <p:cNvSpPr>
              <a:spLocks noChangeShapeType="1"/>
            </p:cNvSpPr>
            <p:nvPr/>
          </p:nvSpPr>
          <p:spPr bwMode="auto">
            <a:xfrm flipH="1">
              <a:off x="4449" y="2446"/>
              <a:ext cx="1189" cy="18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0" name="Rectangle 30"/>
            <p:cNvSpPr>
              <a:spLocks noChangeArrowheads="1"/>
            </p:cNvSpPr>
            <p:nvPr/>
          </p:nvSpPr>
          <p:spPr bwMode="auto">
            <a:xfrm>
              <a:off x="4171" y="2496"/>
              <a:ext cx="1320" cy="794"/>
            </a:xfrm>
            <a:prstGeom prst="rect">
              <a:avLst/>
            </a:prstGeom>
            <a:noFill/>
            <a:ln w="9525">
              <a:noFill/>
              <a:miter lim="800000"/>
              <a:headEnd/>
              <a:tailEnd/>
            </a:ln>
          </p:spPr>
          <p:txBody>
            <a:bodyPr lIns="105365" tIns="52682" rIns="105365" bIns="52682">
              <a:spAutoFit/>
            </a:bodyPr>
            <a:lstStyle/>
            <a:p>
              <a:pPr eaLnBrk="0" hangingPunct="0">
                <a:buFontTx/>
                <a:buChar char="•"/>
              </a:pPr>
              <a:r>
                <a:rPr lang="en-US" sz="1500" b="1" u="sng" dirty="0">
                  <a:solidFill>
                    <a:srgbClr val="008000"/>
                  </a:solidFill>
                  <a:latin typeface="Arial" pitchFamily="34" charset="0"/>
                </a:rPr>
                <a:t>Turkey: </a:t>
              </a:r>
              <a:r>
                <a:rPr lang="en-US" sz="1500" b="1" u="sng" dirty="0" smtClean="0">
                  <a:solidFill>
                    <a:srgbClr val="008000"/>
                  </a:solidFill>
                  <a:latin typeface="Arial" pitchFamily="34" charset="0"/>
                </a:rPr>
                <a:t>2</a:t>
              </a:r>
              <a:endParaRPr lang="en-US" sz="1500" b="1" u="sng" dirty="0">
                <a:solidFill>
                  <a:srgbClr val="008000"/>
                </a:solidFill>
                <a:latin typeface="Arial" pitchFamily="34" charset="0"/>
              </a:endParaRPr>
            </a:p>
            <a:p>
              <a:pPr eaLnBrk="0" hangingPunct="0">
                <a:buFontTx/>
                <a:buChar char="•"/>
              </a:pPr>
              <a:r>
                <a:rPr lang="en-US" sz="1300" dirty="0">
                  <a:solidFill>
                    <a:schemeClr val="bg1"/>
                  </a:solidFill>
                  <a:latin typeface="Arial" pitchFamily="34" charset="0"/>
                </a:rPr>
                <a:t>- Faisal Finance Institution</a:t>
              </a:r>
            </a:p>
            <a:p>
              <a:pPr eaLnBrk="0" hangingPunct="0">
                <a:buFontTx/>
                <a:buChar char="•"/>
              </a:pPr>
              <a:r>
                <a:rPr lang="en-US" sz="1300" dirty="0">
                  <a:solidFill>
                    <a:schemeClr val="bg1"/>
                  </a:solidFill>
                  <a:latin typeface="Arial" pitchFamily="34" charset="0"/>
                </a:rPr>
                <a:t>- </a:t>
              </a:r>
              <a:r>
                <a:rPr lang="en-US" sz="1300" dirty="0" err="1" smtClean="0">
                  <a:solidFill>
                    <a:schemeClr val="bg1"/>
                  </a:solidFill>
                  <a:latin typeface="Arial" pitchFamily="34" charset="0"/>
                </a:rPr>
                <a:t>Ikhlas</a:t>
              </a:r>
              <a:r>
                <a:rPr lang="en-US" sz="1300" dirty="0" smtClean="0">
                  <a:solidFill>
                    <a:schemeClr val="bg1"/>
                  </a:solidFill>
                  <a:latin typeface="Arial" pitchFamily="34" charset="0"/>
                </a:rPr>
                <a:t> </a:t>
              </a:r>
              <a:r>
                <a:rPr lang="en-US" sz="1300" dirty="0">
                  <a:solidFill>
                    <a:schemeClr val="bg1"/>
                  </a:solidFill>
                  <a:latin typeface="Arial" pitchFamily="34" charset="0"/>
                </a:rPr>
                <a:t>Finance House</a:t>
              </a:r>
              <a:endParaRPr lang="en-US" sz="1300" b="1" dirty="0">
                <a:solidFill>
                  <a:schemeClr val="bg1"/>
                </a:solidFill>
                <a:latin typeface="Arial" pitchFamily="34" charset="0"/>
              </a:endParaRPr>
            </a:p>
          </p:txBody>
        </p:sp>
        <p:sp>
          <p:nvSpPr>
            <p:cNvPr id="31" name="Rectangle 32"/>
            <p:cNvSpPr>
              <a:spLocks noChangeArrowheads="1"/>
            </p:cNvSpPr>
            <p:nvPr/>
          </p:nvSpPr>
          <p:spPr bwMode="auto">
            <a:xfrm>
              <a:off x="3829" y="3004"/>
              <a:ext cx="1126" cy="942"/>
            </a:xfrm>
            <a:prstGeom prst="rect">
              <a:avLst/>
            </a:prstGeom>
            <a:noFill/>
            <a:ln w="9525">
              <a:noFill/>
              <a:miter lim="800000"/>
              <a:headEnd/>
              <a:tailEnd/>
            </a:ln>
          </p:spPr>
          <p:txBody>
            <a:bodyPr wrap="square" lIns="105365" tIns="52682" rIns="105365" bIns="52682">
              <a:spAutoFit/>
            </a:bodyPr>
            <a:lstStyle/>
            <a:p>
              <a:pPr eaLnBrk="0" hangingPunct="0">
                <a:buFontTx/>
                <a:buChar char="•"/>
              </a:pPr>
              <a:endParaRPr lang="en-US" sz="1500" b="1" dirty="0">
                <a:solidFill>
                  <a:srgbClr val="008000"/>
                </a:solidFill>
                <a:latin typeface="Arial" pitchFamily="34" charset="0"/>
              </a:endParaRPr>
            </a:p>
            <a:p>
              <a:pPr eaLnBrk="0" hangingPunct="0">
                <a:buFontTx/>
                <a:buChar char="•"/>
              </a:pPr>
              <a:endParaRPr lang="en-US" sz="1500" b="1" dirty="0">
                <a:solidFill>
                  <a:srgbClr val="008000"/>
                </a:solidFill>
                <a:latin typeface="Arial" pitchFamily="34" charset="0"/>
              </a:endParaRPr>
            </a:p>
            <a:p>
              <a:pPr eaLnBrk="0" hangingPunct="0">
                <a:buFontTx/>
                <a:buChar char="•"/>
              </a:pPr>
              <a:r>
                <a:rPr lang="en-US" sz="1500" b="1" u="sng" dirty="0">
                  <a:solidFill>
                    <a:srgbClr val="008000"/>
                  </a:solidFill>
                  <a:latin typeface="Arial" pitchFamily="34" charset="0"/>
                </a:rPr>
                <a:t>Yemen: </a:t>
              </a:r>
              <a:r>
                <a:rPr lang="en-US" sz="1500" b="1" u="sng" dirty="0" smtClean="0">
                  <a:solidFill>
                    <a:srgbClr val="008000"/>
                  </a:solidFill>
                  <a:latin typeface="Arial" pitchFamily="34" charset="0"/>
                </a:rPr>
                <a:t>05</a:t>
              </a:r>
            </a:p>
            <a:p>
              <a:pPr eaLnBrk="0" hangingPunct="0">
                <a:buFontTx/>
                <a:buChar char="•"/>
              </a:pPr>
              <a:r>
                <a:rPr lang="en-US" sz="1300" dirty="0" smtClean="0">
                  <a:solidFill>
                    <a:schemeClr val="bg1"/>
                  </a:solidFill>
                  <a:latin typeface="Arial" pitchFamily="34" charset="0"/>
                </a:rPr>
                <a:t>Al- Amal</a:t>
              </a:r>
            </a:p>
            <a:p>
              <a:pPr eaLnBrk="0" hangingPunct="0">
                <a:buFontTx/>
                <a:buChar char="•"/>
              </a:pPr>
              <a:r>
                <a:rPr lang="en-US" sz="1300" dirty="0" smtClean="0">
                  <a:solidFill>
                    <a:schemeClr val="bg1"/>
                  </a:solidFill>
                  <a:latin typeface="Arial" pitchFamily="34" charset="0"/>
                </a:rPr>
                <a:t>Al </a:t>
              </a:r>
              <a:r>
                <a:rPr lang="en-US" sz="1300" dirty="0" err="1" smtClean="0">
                  <a:solidFill>
                    <a:schemeClr val="bg1"/>
                  </a:solidFill>
                  <a:latin typeface="Arial" pitchFamily="34" charset="0"/>
                </a:rPr>
                <a:t>Kuraimi</a:t>
              </a:r>
              <a:endParaRPr lang="en-US" sz="1300" dirty="0" smtClean="0">
                <a:solidFill>
                  <a:schemeClr val="bg1"/>
                </a:solidFill>
                <a:latin typeface="Arial" pitchFamily="34" charset="0"/>
              </a:endParaRPr>
            </a:p>
            <a:p>
              <a:pPr eaLnBrk="0" hangingPunct="0"/>
              <a:r>
                <a:rPr lang="en-US" sz="1300" dirty="0" smtClean="0">
                  <a:latin typeface="Arial" pitchFamily="34" charset="0"/>
                </a:rPr>
                <a:t> </a:t>
              </a:r>
              <a:endParaRPr lang="en-US" sz="1300" dirty="0">
                <a:latin typeface="Arial" pitchFamily="34" charset="0"/>
              </a:endParaRPr>
            </a:p>
          </p:txBody>
        </p:sp>
      </p:grpSp>
      <p:sp>
        <p:nvSpPr>
          <p:cNvPr id="32" name="Rectangle 32"/>
          <p:cNvSpPr>
            <a:spLocks noChangeArrowheads="1"/>
          </p:cNvSpPr>
          <p:nvPr/>
        </p:nvSpPr>
        <p:spPr bwMode="auto">
          <a:xfrm>
            <a:off x="0" y="5643611"/>
            <a:ext cx="4038600" cy="1214389"/>
          </a:xfrm>
          <a:prstGeom prst="rect">
            <a:avLst/>
          </a:prstGeom>
          <a:noFill/>
          <a:ln w="9525">
            <a:noFill/>
            <a:miter lim="800000"/>
            <a:headEnd/>
            <a:tailEnd/>
          </a:ln>
        </p:spPr>
        <p:txBody>
          <a:bodyPr wrap="square" lIns="105365" tIns="52682" rIns="105365" bIns="52682">
            <a:spAutoFit/>
          </a:bodyPr>
          <a:lstStyle/>
          <a:p>
            <a:pPr eaLnBrk="0" hangingPunct="0"/>
            <a:r>
              <a:rPr lang="en-US" sz="2400" b="1" dirty="0" smtClean="0">
                <a:solidFill>
                  <a:schemeClr val="bg1"/>
                </a:solidFill>
                <a:latin typeface="Arial" pitchFamily="34" charset="0"/>
              </a:rPr>
              <a:t>IMFI’s Worldwide: 300 *     in Countries: 32</a:t>
            </a:r>
          </a:p>
          <a:p>
            <a:pPr eaLnBrk="0" hangingPunct="0"/>
            <a:r>
              <a:rPr lang="en-US" sz="2400" b="1" dirty="0" smtClean="0">
                <a:solidFill>
                  <a:schemeClr val="bg1"/>
                </a:solidFill>
                <a:latin typeface="Arial" pitchFamily="34" charset="0"/>
              </a:rPr>
              <a:t>Market Size: 1 billion USD</a:t>
            </a:r>
            <a:endParaRPr lang="en-US" sz="2400" b="1" dirty="0">
              <a:solidFill>
                <a:schemeClr val="bg1"/>
              </a:solidFill>
              <a:latin typeface="Arial" pitchFamily="34" charset="0"/>
            </a:endParaRPr>
          </a:p>
        </p:txBody>
      </p:sp>
      <p:sp>
        <p:nvSpPr>
          <p:cNvPr id="33" name="Line 27"/>
          <p:cNvSpPr>
            <a:spLocks noChangeShapeType="1"/>
          </p:cNvSpPr>
          <p:nvPr/>
        </p:nvSpPr>
        <p:spPr bwMode="auto">
          <a:xfrm flipH="1" flipV="1">
            <a:off x="6733221" y="5076242"/>
            <a:ext cx="185772" cy="786307"/>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5" name="Rectangle 32"/>
          <p:cNvSpPr>
            <a:spLocks noChangeArrowheads="1"/>
          </p:cNvSpPr>
          <p:nvPr/>
        </p:nvSpPr>
        <p:spPr bwMode="auto">
          <a:xfrm>
            <a:off x="3021232" y="5171146"/>
            <a:ext cx="1447800" cy="752724"/>
          </a:xfrm>
          <a:prstGeom prst="rect">
            <a:avLst/>
          </a:prstGeom>
          <a:noFill/>
          <a:ln w="9525">
            <a:noFill/>
            <a:miter lim="800000"/>
            <a:headEnd/>
            <a:tailEnd/>
          </a:ln>
        </p:spPr>
        <p:txBody>
          <a:bodyPr wrap="square" lIns="105365" tIns="52682" rIns="105365" bIns="52682">
            <a:spAutoFit/>
          </a:bodyPr>
          <a:lstStyle/>
          <a:p>
            <a:pPr eaLnBrk="0" hangingPunct="0">
              <a:buFontTx/>
              <a:buChar char="•"/>
            </a:pPr>
            <a:endParaRPr lang="en-US" sz="1500" b="1" dirty="0">
              <a:solidFill>
                <a:srgbClr val="008000"/>
              </a:solidFill>
              <a:latin typeface="Arial" pitchFamily="34" charset="0"/>
            </a:endParaRPr>
          </a:p>
          <a:p>
            <a:pPr eaLnBrk="0" hangingPunct="0">
              <a:buFontTx/>
              <a:buChar char="•"/>
            </a:pPr>
            <a:r>
              <a:rPr lang="en-US" sz="1500" b="1" dirty="0" smtClean="0">
                <a:solidFill>
                  <a:srgbClr val="008000"/>
                </a:solidFill>
                <a:latin typeface="Arial" pitchFamily="34" charset="0"/>
              </a:rPr>
              <a:t>South Africa</a:t>
            </a:r>
          </a:p>
          <a:p>
            <a:pPr eaLnBrk="0" hangingPunct="0"/>
            <a:r>
              <a:rPr lang="en-US" sz="1200" dirty="0" smtClean="0">
                <a:latin typeface="Arial" pitchFamily="34" charset="0"/>
              </a:rPr>
              <a:t>  </a:t>
            </a:r>
            <a:r>
              <a:rPr lang="en-US" sz="1200" dirty="0" err="1" smtClean="0">
                <a:solidFill>
                  <a:schemeClr val="bg1"/>
                </a:solidFill>
                <a:latin typeface="Arial" pitchFamily="34" charset="0"/>
              </a:rPr>
              <a:t>Awqaf</a:t>
            </a:r>
            <a:r>
              <a:rPr lang="en-US" sz="1200" dirty="0" smtClean="0">
                <a:solidFill>
                  <a:schemeClr val="bg1"/>
                </a:solidFill>
                <a:latin typeface="Arial" pitchFamily="34" charset="0"/>
              </a:rPr>
              <a:t> SA</a:t>
            </a:r>
            <a:endParaRPr lang="en-US" sz="1200" dirty="0">
              <a:solidFill>
                <a:schemeClr val="bg1"/>
              </a:solidFill>
              <a:latin typeface="Arial" pitchFamily="34" charset="0"/>
            </a:endParaRPr>
          </a:p>
        </p:txBody>
      </p:sp>
      <p:sp>
        <p:nvSpPr>
          <p:cNvPr id="37" name="Line 19"/>
          <p:cNvSpPr>
            <a:spLocks noChangeShapeType="1"/>
          </p:cNvSpPr>
          <p:nvPr/>
        </p:nvSpPr>
        <p:spPr bwMode="auto">
          <a:xfrm>
            <a:off x="3053425" y="5634519"/>
            <a:ext cx="1148473" cy="53487"/>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8" name="Line 20"/>
          <p:cNvSpPr>
            <a:spLocks noChangeShapeType="1"/>
          </p:cNvSpPr>
          <p:nvPr/>
        </p:nvSpPr>
        <p:spPr bwMode="auto">
          <a:xfrm flipH="1">
            <a:off x="4485688" y="1915234"/>
            <a:ext cx="280243" cy="1636792"/>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39" name="Line 20"/>
          <p:cNvSpPr>
            <a:spLocks noChangeShapeType="1"/>
          </p:cNvSpPr>
          <p:nvPr/>
        </p:nvSpPr>
        <p:spPr bwMode="auto">
          <a:xfrm flipH="1">
            <a:off x="4806528" y="1437384"/>
            <a:ext cx="770384" cy="2041020"/>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
        <p:nvSpPr>
          <p:cNvPr id="41" name="Rectangle 32"/>
          <p:cNvSpPr>
            <a:spLocks noChangeArrowheads="1"/>
          </p:cNvSpPr>
          <p:nvPr/>
        </p:nvSpPr>
        <p:spPr bwMode="auto">
          <a:xfrm>
            <a:off x="5752178" y="5853509"/>
            <a:ext cx="1524000" cy="729640"/>
          </a:xfrm>
          <a:prstGeom prst="rect">
            <a:avLst/>
          </a:prstGeom>
          <a:noFill/>
          <a:ln w="9525">
            <a:noFill/>
            <a:miter lim="800000"/>
            <a:headEnd/>
            <a:tailEnd/>
          </a:ln>
        </p:spPr>
        <p:txBody>
          <a:bodyPr wrap="square" lIns="105365" tIns="52682" rIns="105365" bIns="52682">
            <a:spAutoFit/>
          </a:bodyPr>
          <a:lstStyle/>
          <a:p>
            <a:pPr eaLnBrk="0" hangingPunct="0"/>
            <a:endParaRPr lang="en-US" sz="1500" b="1" dirty="0">
              <a:solidFill>
                <a:srgbClr val="008000"/>
              </a:solidFill>
              <a:latin typeface="Arial" pitchFamily="34" charset="0"/>
            </a:endParaRPr>
          </a:p>
          <a:p>
            <a:pPr eaLnBrk="0" hangingPunct="0"/>
            <a:r>
              <a:rPr lang="en-US" sz="1500" b="1" u="sng" dirty="0" err="1" smtClean="0">
                <a:solidFill>
                  <a:srgbClr val="008000"/>
                </a:solidFill>
                <a:latin typeface="Arial" pitchFamily="34" charset="0"/>
              </a:rPr>
              <a:t>Muaritius</a:t>
            </a:r>
            <a:endParaRPr lang="en-US" sz="1500" b="1" u="sng" dirty="0" smtClean="0">
              <a:solidFill>
                <a:srgbClr val="008000"/>
              </a:solidFill>
              <a:latin typeface="Arial" pitchFamily="34" charset="0"/>
            </a:endParaRPr>
          </a:p>
          <a:p>
            <a:pPr eaLnBrk="0" hangingPunct="0"/>
            <a:r>
              <a:rPr lang="en-US" sz="1050" b="1" u="sng" dirty="0" err="1" smtClean="0">
                <a:solidFill>
                  <a:schemeClr val="bg1"/>
                </a:solidFill>
                <a:latin typeface="Arial" pitchFamily="34" charset="0"/>
              </a:rPr>
              <a:t>AlBaraka</a:t>
            </a:r>
            <a:r>
              <a:rPr lang="en-US" sz="1050" b="1" u="sng" dirty="0" smtClean="0">
                <a:solidFill>
                  <a:schemeClr val="bg1"/>
                </a:solidFill>
                <a:latin typeface="Arial" pitchFamily="34" charset="0"/>
              </a:rPr>
              <a:t> MPCS</a:t>
            </a:r>
            <a:endParaRPr lang="en-US" sz="1050" b="1" dirty="0">
              <a:solidFill>
                <a:schemeClr val="bg1"/>
              </a:solidFill>
              <a:latin typeface="Arial" pitchFamily="34" charset="0"/>
            </a:endParaRPr>
          </a:p>
        </p:txBody>
      </p:sp>
      <p:sp>
        <p:nvSpPr>
          <p:cNvPr id="42" name="Line 27"/>
          <p:cNvSpPr>
            <a:spLocks noChangeShapeType="1"/>
          </p:cNvSpPr>
          <p:nvPr/>
        </p:nvSpPr>
        <p:spPr bwMode="auto">
          <a:xfrm flipH="1" flipV="1">
            <a:off x="5647414" y="5711677"/>
            <a:ext cx="642498" cy="470464"/>
          </a:xfrm>
          <a:prstGeom prst="line">
            <a:avLst/>
          </a:prstGeom>
          <a:ln>
            <a:headEnd/>
            <a:tailEnd type="triangle" w="med" len="med"/>
          </a:ln>
        </p:spPr>
        <p:style>
          <a:lnRef idx="2">
            <a:schemeClr val="accent5"/>
          </a:lnRef>
          <a:fillRef idx="0">
            <a:schemeClr val="accent5"/>
          </a:fillRef>
          <a:effectRef idx="1">
            <a:schemeClr val="accent5"/>
          </a:effectRef>
          <a:fontRef idx="minor">
            <a:schemeClr val="tx1"/>
          </a:fontRef>
        </p:style>
        <p:txBody>
          <a:bodyPr wrap="square" anchor="ctr">
            <a:spAutoFit/>
          </a:bodyPr>
          <a:lstStyle/>
          <a:p>
            <a:endParaRPr lang="en-US"/>
          </a:p>
        </p:txBody>
      </p:sp>
    </p:spTree>
    <p:extLst>
      <p:ext uri="{BB962C8B-B14F-4D97-AF65-F5344CB8AC3E}">
        <p14:creationId xmlns:p14="http://schemas.microsoft.com/office/powerpoint/2010/main" val="3330730762"/>
      </p:ext>
    </p:extLst>
  </p:cSld>
  <p:clrMapOvr>
    <a:masterClrMapping/>
  </p:clrMapOvr>
  <mc:AlternateContent xmlns:mc="http://schemas.openxmlformats.org/markup-compatibility/2006" xmlns:p14="http://schemas.microsoft.com/office/powerpoint/2010/main">
    <mc:Choice Requires="p14">
      <p:transition spd="slow" p14:dur="2000" advTm="14092"/>
    </mc:Choice>
    <mc:Fallback xmlns="">
      <p:transition spd="slow" advTm="1409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Grp="1" noChangeArrowheads="1"/>
          </p:cNvSpPr>
          <p:nvPr>
            <p:ph type="title"/>
          </p:nvPr>
        </p:nvSpPr>
        <p:spPr bwMode="auto">
          <a:xfrm>
            <a:off x="457200" y="0"/>
            <a:ext cx="8432800" cy="736600"/>
          </a:xfrm>
          <a:prstGeom prst="rect">
            <a:avLst/>
          </a:prstGeom>
          <a:solidFill>
            <a:srgbClr val="35742A"/>
          </a:solidFill>
          <a:ln w="9525" algn="ctr">
            <a:noFill/>
            <a:miter lim="800000"/>
            <a:headEnd/>
            <a:tailEnd/>
          </a:ln>
          <a:effectLst/>
        </p:spPr>
        <p:txBody>
          <a:bodyPr anchor="ctr">
            <a:normAutofit fontScale="90000"/>
          </a:bodyPr>
          <a:lstStyle/>
          <a:p>
            <a:pPr algn="ctr"/>
            <a:r>
              <a:rPr lang="en-GB" sz="2800" b="1" dirty="0" smtClean="0">
                <a:solidFill>
                  <a:srgbClr val="FFFFFF"/>
                </a:solidFill>
                <a:cs typeface="Arial" charset="0"/>
              </a:rPr>
              <a:t>Some Islamic Microfinance Institutions - Worldwide</a:t>
            </a:r>
            <a:endParaRPr lang="en-GB" sz="2800" b="1" dirty="0">
              <a:solidFill>
                <a:srgbClr val="FFFFFF"/>
              </a:solidFill>
              <a:cs typeface="Arial" charset="0"/>
            </a:endParaRPr>
          </a:p>
        </p:txBody>
      </p:sp>
      <p:graphicFrame>
        <p:nvGraphicFramePr>
          <p:cNvPr id="4" name="Group 3"/>
          <p:cNvGraphicFramePr>
            <a:graphicFrameLocks/>
          </p:cNvGraphicFramePr>
          <p:nvPr>
            <p:extLst>
              <p:ext uri="{D42A27DB-BD31-4B8C-83A1-F6EECF244321}">
                <p14:modId xmlns:p14="http://schemas.microsoft.com/office/powerpoint/2010/main" val="3392188912"/>
              </p:ext>
            </p:extLst>
          </p:nvPr>
        </p:nvGraphicFramePr>
        <p:xfrm>
          <a:off x="469900" y="736600"/>
          <a:ext cx="8407400" cy="5793740"/>
        </p:xfrm>
        <a:graphic>
          <a:graphicData uri="http://schemas.openxmlformats.org/drawingml/2006/table">
            <a:tbl>
              <a:tblPr>
                <a:tableStyleId>{E8B1032C-EA38-4F05-BA0D-38AFFFC7BED3}</a:tableStyleId>
              </a:tblPr>
              <a:tblGrid>
                <a:gridCol w="1816100">
                  <a:extLst>
                    <a:ext uri="{9D8B030D-6E8A-4147-A177-3AD203B41FA5}">
                      <a16:colId xmlns:a16="http://schemas.microsoft.com/office/drawing/2014/main" val="20000"/>
                    </a:ext>
                  </a:extLst>
                </a:gridCol>
                <a:gridCol w="6591300">
                  <a:extLst>
                    <a:ext uri="{9D8B030D-6E8A-4147-A177-3AD203B41FA5}">
                      <a16:colId xmlns:a16="http://schemas.microsoft.com/office/drawing/2014/main" val="20001"/>
                    </a:ext>
                  </a:extLst>
                </a:gridCol>
              </a:tblGrid>
              <a:tr h="490220">
                <a:tc>
                  <a:txBody>
                    <a:bodyPr/>
                    <a:lstStyle/>
                    <a:p>
                      <a:pPr algn="l"/>
                      <a:r>
                        <a:rPr lang="en-US" sz="2200" dirty="0" smtClean="0">
                          <a:solidFill>
                            <a:schemeClr val="bg1"/>
                          </a:solidFill>
                        </a:rPr>
                        <a:t>Countries</a:t>
                      </a:r>
                      <a:endParaRPr lang="en-US" sz="2200" b="1" dirty="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u="none" strike="noStrike" cap="none" normalizeH="0" baseline="0" dirty="0" smtClean="0">
                          <a:ln>
                            <a:noFill/>
                          </a:ln>
                          <a:solidFill>
                            <a:schemeClr val="bg1"/>
                          </a:solidFill>
                          <a:effectLst/>
                        </a:rPr>
                        <a:t>Islamic Microfinance Institutions</a:t>
                      </a:r>
                      <a:endParaRPr kumimoji="0" lang="en-US" sz="2200" b="1" u="none" strike="noStrike" cap="none" normalizeH="0" baseline="0" dirty="0" smtClean="0">
                        <a:ln>
                          <a:noFill/>
                        </a:ln>
                        <a:solidFill>
                          <a:schemeClr val="bg1"/>
                        </a:solidFill>
                        <a:effectLst/>
                      </a:endParaRPr>
                    </a:p>
                  </a:txBody>
                  <a:tcPr horzOverflow="overflow"/>
                </a:tc>
                <a:extLst>
                  <a:ext uri="{0D108BD9-81ED-4DB2-BD59-A6C34878D82A}">
                    <a16:rowId xmlns:a16="http://schemas.microsoft.com/office/drawing/2014/main" val="10000"/>
                  </a:ext>
                </a:extLst>
              </a:tr>
              <a:tr h="540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bg1"/>
                          </a:solidFill>
                        </a:rPr>
                        <a:t>Indonesia</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u="none" strike="noStrike" kern="1200" cap="none" normalizeH="0" baseline="0" dirty="0" smtClean="0">
                          <a:ln>
                            <a:noFill/>
                          </a:ln>
                          <a:solidFill>
                            <a:schemeClr val="bg1"/>
                          </a:solidFill>
                          <a:effectLst/>
                        </a:rPr>
                        <a:t>BPRS, Islamic Financial Cooperatives referred as bait </a:t>
                      </a:r>
                      <a:r>
                        <a:rPr kumimoji="0" lang="en-US" sz="1500" u="none" strike="noStrike" kern="1200" cap="none" normalizeH="0" baseline="0" dirty="0" err="1" smtClean="0">
                          <a:ln>
                            <a:noFill/>
                          </a:ln>
                          <a:solidFill>
                            <a:schemeClr val="bg1"/>
                          </a:solidFill>
                          <a:effectLst/>
                        </a:rPr>
                        <a:t>Maal</a:t>
                      </a:r>
                      <a:r>
                        <a:rPr kumimoji="0" lang="en-US" sz="1500" u="none" strike="noStrike" kern="1200" cap="none" normalizeH="0" baseline="0" dirty="0" smtClean="0">
                          <a:ln>
                            <a:noFill/>
                          </a:ln>
                          <a:solidFill>
                            <a:schemeClr val="bg1"/>
                          </a:solidFill>
                          <a:effectLst/>
                        </a:rPr>
                        <a:t> </a:t>
                      </a:r>
                      <a:r>
                        <a:rPr kumimoji="0" lang="en-US" sz="1500" u="none" strike="noStrike" kern="1200" cap="none" normalizeH="0" baseline="0" dirty="0" err="1" smtClean="0">
                          <a:ln>
                            <a:noFill/>
                          </a:ln>
                          <a:solidFill>
                            <a:schemeClr val="bg1"/>
                          </a:solidFill>
                          <a:effectLst/>
                        </a:rPr>
                        <a:t>wat</a:t>
                      </a:r>
                      <a:r>
                        <a:rPr kumimoji="0" lang="en-US" sz="1500" u="none" strike="noStrike" kern="1200" cap="none" normalizeH="0" baseline="0" dirty="0" smtClean="0">
                          <a:ln>
                            <a:noFill/>
                          </a:ln>
                          <a:solidFill>
                            <a:schemeClr val="bg1"/>
                          </a:solidFill>
                          <a:effectLst/>
                        </a:rPr>
                        <a:t> </a:t>
                      </a:r>
                      <a:r>
                        <a:rPr kumimoji="0" lang="en-US" sz="1500" u="none" strike="noStrike" kern="1200" cap="none" normalizeH="0" baseline="0" dirty="0" err="1" smtClean="0">
                          <a:ln>
                            <a:noFill/>
                          </a:ln>
                          <a:solidFill>
                            <a:schemeClr val="bg1"/>
                          </a:solidFill>
                          <a:effectLst/>
                        </a:rPr>
                        <a:t>Tamwil</a:t>
                      </a:r>
                      <a:r>
                        <a:rPr kumimoji="0" lang="en-US" sz="1500" u="none" strike="noStrike" kern="1200" cap="none" normalizeH="0" baseline="0" dirty="0" smtClean="0">
                          <a:ln>
                            <a:noFill/>
                          </a:ln>
                          <a:solidFill>
                            <a:schemeClr val="bg1"/>
                          </a:solidFill>
                          <a:effectLst/>
                        </a:rPr>
                        <a:t> (BMT)</a:t>
                      </a:r>
                      <a:endParaRPr kumimoji="0" lang="en-US" sz="1500" b="1" u="none" strike="noStrike" kern="1200" cap="none" normalizeH="0" baseline="0" dirty="0" smtClean="0">
                        <a:ln>
                          <a:noFill/>
                        </a:ln>
                        <a:solidFill>
                          <a:schemeClr val="bg1"/>
                        </a:solidFill>
                        <a:effectLst/>
                        <a:latin typeface="+mn-lt"/>
                        <a:ea typeface="+mn-ea"/>
                        <a:cs typeface="+mn-cs"/>
                      </a:endParaRPr>
                    </a:p>
                  </a:txBody>
                  <a:tcPr horzOverflow="overflow"/>
                </a:tc>
                <a:extLst>
                  <a:ext uri="{0D108BD9-81ED-4DB2-BD59-A6C34878D82A}">
                    <a16:rowId xmlns:a16="http://schemas.microsoft.com/office/drawing/2014/main" val="10001"/>
                  </a:ext>
                </a:extLst>
              </a:tr>
              <a:tr h="54053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500" dirty="0" smtClean="0">
                          <a:solidFill>
                            <a:schemeClr val="bg1"/>
                          </a:solidFill>
                        </a:rPr>
                        <a:t>Bangladesh</a:t>
                      </a:r>
                      <a:endParaRPr kumimoji="0" lang="en-US" sz="1500" b="1" i="0" u="none" strike="noStrike" cap="none" normalizeH="0" baseline="0" dirty="0" smtClean="0">
                        <a:ln>
                          <a:noFill/>
                        </a:ln>
                        <a:solidFill>
                          <a:schemeClr val="bg1"/>
                        </a:solidFill>
                        <a:effectLst/>
                        <a:latin typeface="Arial" pitchFamily="34" charset="0"/>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u="none" strike="noStrike" cap="none" normalizeH="0" baseline="0" dirty="0" smtClean="0">
                          <a:ln>
                            <a:noFill/>
                          </a:ln>
                          <a:solidFill>
                            <a:schemeClr val="bg1"/>
                          </a:solidFill>
                          <a:effectLst/>
                        </a:rPr>
                        <a:t>Islamic  Bank  Bangladesh, Social and Investment Bank, Al-</a:t>
                      </a:r>
                      <a:r>
                        <a:rPr kumimoji="0" lang="en-US" sz="1500" u="none" strike="noStrike" cap="none" normalizeH="0" baseline="0" dirty="0" err="1" smtClean="0">
                          <a:ln>
                            <a:noFill/>
                          </a:ln>
                          <a:solidFill>
                            <a:schemeClr val="bg1"/>
                          </a:solidFill>
                          <a:effectLst/>
                        </a:rPr>
                        <a:t>Fallah</a:t>
                      </a:r>
                      <a:r>
                        <a:rPr kumimoji="0" lang="en-US" sz="1500" u="none" strike="noStrike" cap="none" normalizeH="0" baseline="0" dirty="0" smtClean="0">
                          <a:ln>
                            <a:noFill/>
                          </a:ln>
                          <a:solidFill>
                            <a:schemeClr val="bg1"/>
                          </a:solidFill>
                          <a:effectLst/>
                        </a:rPr>
                        <a:t> and Rescue</a:t>
                      </a:r>
                      <a:endParaRPr kumimoji="0" lang="en-US" sz="1500" b="1" i="0" u="none" strike="noStrike" cap="none" normalizeH="0" baseline="0" dirty="0" smtClean="0">
                        <a:ln>
                          <a:noFill/>
                        </a:ln>
                        <a:solidFill>
                          <a:schemeClr val="bg1"/>
                        </a:solidFill>
                        <a:effectLst/>
                        <a:latin typeface="Arial" pitchFamily="34" charset="0"/>
                      </a:endParaRPr>
                    </a:p>
                  </a:txBody>
                  <a:tcPr horzOverflow="overflow"/>
                </a:tc>
                <a:extLst>
                  <a:ext uri="{0D108BD9-81ED-4DB2-BD59-A6C34878D82A}">
                    <a16:rowId xmlns:a16="http://schemas.microsoft.com/office/drawing/2014/main" val="10002"/>
                  </a:ext>
                </a:extLst>
              </a:tr>
              <a:tr h="314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bg1"/>
                          </a:solidFill>
                        </a:rPr>
                        <a:t>Afghanistan</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baseline="0" dirty="0" smtClean="0">
                          <a:solidFill>
                            <a:schemeClr val="bg1"/>
                          </a:solidFill>
                        </a:rPr>
                        <a:t>FINCA (Qard Hasan), WOCCU, </a:t>
                      </a:r>
                      <a:r>
                        <a:rPr lang="en-US" sz="1500" baseline="0" dirty="0" err="1" smtClean="0">
                          <a:solidFill>
                            <a:schemeClr val="bg1"/>
                          </a:solidFill>
                        </a:rPr>
                        <a:t>Ariana</a:t>
                      </a:r>
                      <a:r>
                        <a:rPr lang="en-US" sz="1500" baseline="0" dirty="0" smtClean="0">
                          <a:solidFill>
                            <a:schemeClr val="bg1"/>
                          </a:solidFill>
                        </a:rPr>
                        <a:t> Financial </a:t>
                      </a:r>
                      <a:r>
                        <a:rPr lang="en-US" sz="1500" kern="1200" baseline="0" dirty="0" smtClean="0">
                          <a:solidFill>
                            <a:schemeClr val="bg1"/>
                          </a:solidFill>
                        </a:rPr>
                        <a:t>Services , IFIC, etc.</a:t>
                      </a:r>
                      <a:endParaRPr lang="en-US" sz="1500" b="1" kern="1200" baseline="0" dirty="0" smtClean="0">
                        <a:solidFill>
                          <a:schemeClr val="bg1"/>
                        </a:solidFill>
                        <a:latin typeface="+mn-lt"/>
                        <a:ea typeface="+mn-ea"/>
                        <a:cs typeface="+mn-cs"/>
                      </a:endParaRPr>
                    </a:p>
                  </a:txBody>
                  <a:tcPr horzOverflow="overflow"/>
                </a:tc>
                <a:extLst>
                  <a:ext uri="{0D108BD9-81ED-4DB2-BD59-A6C34878D82A}">
                    <a16:rowId xmlns:a16="http://schemas.microsoft.com/office/drawing/2014/main" val="10003"/>
                  </a:ext>
                </a:extLst>
              </a:tr>
              <a:tr h="540532">
                <a:tc>
                  <a:txBody>
                    <a:bodyPr/>
                    <a:lstStyle/>
                    <a:p>
                      <a:pPr marL="0" indent="0">
                        <a:lnSpc>
                          <a:spcPct val="100000"/>
                        </a:lnSpc>
                      </a:pPr>
                      <a:r>
                        <a:rPr lang="en-US" sz="1500" dirty="0" smtClean="0">
                          <a:solidFill>
                            <a:schemeClr val="bg1"/>
                          </a:solidFill>
                        </a:rPr>
                        <a:t>Pakistan</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baseline="0" dirty="0" err="1" smtClean="0">
                          <a:solidFill>
                            <a:schemeClr val="bg1"/>
                          </a:solidFill>
                        </a:rPr>
                        <a:t>Akhuwat</a:t>
                      </a:r>
                      <a:r>
                        <a:rPr lang="en-US" sz="1500" baseline="0" dirty="0" smtClean="0">
                          <a:solidFill>
                            <a:schemeClr val="bg1"/>
                          </a:solidFill>
                        </a:rPr>
                        <a:t> ,  </a:t>
                      </a:r>
                      <a:r>
                        <a:rPr lang="en-US" sz="1500" baseline="0" dirty="0" err="1" smtClean="0">
                          <a:solidFill>
                            <a:schemeClr val="bg1"/>
                          </a:solidFill>
                        </a:rPr>
                        <a:t>Farz</a:t>
                      </a:r>
                      <a:r>
                        <a:rPr lang="en-US" sz="1500" baseline="0" dirty="0" smtClean="0">
                          <a:solidFill>
                            <a:schemeClr val="bg1"/>
                          </a:solidFill>
                        </a:rPr>
                        <a:t> Foundation, ASASAH, Muslim Aid,  Islamic Relief, CWCD, ,HHRD , NRSP, NRDP, </a:t>
                      </a:r>
                      <a:r>
                        <a:rPr lang="en-US" sz="1500" baseline="0" dirty="0" err="1" smtClean="0">
                          <a:solidFill>
                            <a:schemeClr val="bg1"/>
                          </a:solidFill>
                        </a:rPr>
                        <a:t>Naymet</a:t>
                      </a:r>
                      <a:r>
                        <a:rPr lang="en-US" sz="1500" baseline="0" dirty="0" smtClean="0">
                          <a:solidFill>
                            <a:schemeClr val="bg1"/>
                          </a:solidFill>
                        </a:rPr>
                        <a:t> etc.</a:t>
                      </a:r>
                      <a:endParaRPr lang="en-US" sz="1500" b="1" baseline="0" dirty="0" smtClean="0">
                        <a:solidFill>
                          <a:schemeClr val="bg1"/>
                        </a:solidFill>
                      </a:endParaRPr>
                    </a:p>
                  </a:txBody>
                  <a:tcPr horzOverflow="overflow"/>
                </a:tc>
                <a:extLst>
                  <a:ext uri="{0D108BD9-81ED-4DB2-BD59-A6C34878D82A}">
                    <a16:rowId xmlns:a16="http://schemas.microsoft.com/office/drawing/2014/main" val="10004"/>
                  </a:ext>
                </a:extLst>
              </a:tr>
              <a:tr h="314697">
                <a:tc>
                  <a:txBody>
                    <a:bodyPr/>
                    <a:lstStyle/>
                    <a:p>
                      <a:pPr marL="0" indent="0">
                        <a:lnSpc>
                          <a:spcPct val="100000"/>
                        </a:lnSpc>
                      </a:pPr>
                      <a:r>
                        <a:rPr lang="en-US" sz="1500" dirty="0" smtClean="0">
                          <a:solidFill>
                            <a:schemeClr val="bg1"/>
                          </a:solidFill>
                        </a:rPr>
                        <a:t>Malaysia</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baseline="0" dirty="0" smtClean="0">
                          <a:solidFill>
                            <a:schemeClr val="bg1"/>
                          </a:solidFill>
                        </a:rPr>
                        <a:t>Amina </a:t>
                      </a:r>
                      <a:r>
                        <a:rPr lang="en-US" sz="1500" kern="1200" baseline="0" dirty="0" smtClean="0">
                          <a:solidFill>
                            <a:schemeClr val="bg1"/>
                          </a:solidFill>
                        </a:rPr>
                        <a:t>Iftikhar, </a:t>
                      </a:r>
                      <a:r>
                        <a:rPr lang="en-US" sz="1500" kern="1200" baseline="0" dirty="0" err="1" smtClean="0">
                          <a:solidFill>
                            <a:schemeClr val="bg1"/>
                          </a:solidFill>
                        </a:rPr>
                        <a:t>Tabung</a:t>
                      </a:r>
                      <a:r>
                        <a:rPr lang="en-US" sz="1500" kern="1200" baseline="0" dirty="0" smtClean="0">
                          <a:solidFill>
                            <a:schemeClr val="bg1"/>
                          </a:solidFill>
                        </a:rPr>
                        <a:t> </a:t>
                      </a:r>
                      <a:r>
                        <a:rPr lang="en-US" sz="1500" kern="1200" baseline="0" dirty="0" err="1" smtClean="0">
                          <a:solidFill>
                            <a:schemeClr val="bg1"/>
                          </a:solidFill>
                        </a:rPr>
                        <a:t>Haji</a:t>
                      </a:r>
                      <a:r>
                        <a:rPr lang="en-US" sz="1500" kern="1200" baseline="0" dirty="0" smtClean="0">
                          <a:solidFill>
                            <a:schemeClr val="bg1"/>
                          </a:solidFill>
                        </a:rPr>
                        <a:t>  etc</a:t>
                      </a:r>
                      <a:endParaRPr lang="en-US" sz="1500" b="1" kern="1200" baseline="0" dirty="0" smtClean="0">
                        <a:solidFill>
                          <a:schemeClr val="bg1"/>
                        </a:solidFill>
                        <a:latin typeface="+mn-lt"/>
                        <a:ea typeface="+mn-ea"/>
                        <a:cs typeface="+mn-cs"/>
                      </a:endParaRPr>
                    </a:p>
                  </a:txBody>
                  <a:tcPr horzOverflow="overflow"/>
                </a:tc>
                <a:extLst>
                  <a:ext uri="{0D108BD9-81ED-4DB2-BD59-A6C34878D82A}">
                    <a16:rowId xmlns:a16="http://schemas.microsoft.com/office/drawing/2014/main" val="10005"/>
                  </a:ext>
                </a:extLst>
              </a:tr>
              <a:tr h="540532">
                <a:tc>
                  <a:txBody>
                    <a:bodyPr/>
                    <a:lstStyle/>
                    <a:p>
                      <a:pPr marL="0" indent="0">
                        <a:lnSpc>
                          <a:spcPct val="100000"/>
                        </a:lnSpc>
                      </a:pPr>
                      <a:r>
                        <a:rPr lang="en-US" sz="1500" u="none" dirty="0" smtClean="0">
                          <a:solidFill>
                            <a:schemeClr val="bg1"/>
                          </a:solidFill>
                        </a:rPr>
                        <a:t>India</a:t>
                      </a:r>
                      <a:r>
                        <a:rPr lang="en-US" sz="1500" u="sng" dirty="0" smtClean="0">
                          <a:solidFill>
                            <a:schemeClr val="bg1"/>
                          </a:solidFill>
                        </a:rPr>
                        <a:t> </a:t>
                      </a:r>
                      <a:endParaRPr lang="en-US" sz="1500" b="1" u="sng"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lang="en-US" sz="1500" kern="1200" baseline="0" dirty="0" smtClean="0">
                          <a:solidFill>
                            <a:schemeClr val="bg1"/>
                          </a:solidFill>
                        </a:rPr>
                        <a:t>AICMEU,  BASIX, </a:t>
                      </a:r>
                      <a:r>
                        <a:rPr lang="en-US" sz="1500" kern="1200" baseline="0" dirty="0" err="1" smtClean="0">
                          <a:solidFill>
                            <a:schemeClr val="bg1"/>
                          </a:solidFill>
                        </a:rPr>
                        <a:t>Sahulat</a:t>
                      </a:r>
                      <a:r>
                        <a:rPr lang="en-US" sz="1500" kern="1200" baseline="0" dirty="0" smtClean="0">
                          <a:solidFill>
                            <a:schemeClr val="bg1"/>
                          </a:solidFill>
                        </a:rPr>
                        <a:t>, Bait-un-Nasr , Al-</a:t>
                      </a:r>
                      <a:r>
                        <a:rPr lang="en-US" sz="1500" kern="1200" baseline="0" dirty="0" err="1" smtClean="0">
                          <a:solidFill>
                            <a:schemeClr val="bg1"/>
                          </a:solidFill>
                        </a:rPr>
                        <a:t>Khair</a:t>
                      </a:r>
                      <a:r>
                        <a:rPr lang="en-US" sz="1500" kern="1200" baseline="0" dirty="0" smtClean="0">
                          <a:solidFill>
                            <a:schemeClr val="bg1"/>
                          </a:solidFill>
                        </a:rPr>
                        <a:t> Co-operative, </a:t>
                      </a:r>
                      <a:r>
                        <a:rPr lang="en-US" sz="1500" kern="1200" baseline="0" dirty="0" err="1" smtClean="0">
                          <a:solidFill>
                            <a:schemeClr val="bg1"/>
                          </a:solidFill>
                        </a:rPr>
                        <a:t>Marwar</a:t>
                      </a:r>
                      <a:r>
                        <a:rPr lang="en-US" sz="1500" kern="1200" baseline="0" dirty="0" smtClean="0">
                          <a:solidFill>
                            <a:schemeClr val="bg1"/>
                          </a:solidFill>
                        </a:rPr>
                        <a:t> </a:t>
                      </a:r>
                      <a:r>
                        <a:rPr lang="en-US" sz="1500" kern="1200" baseline="0" dirty="0" err="1" smtClean="0">
                          <a:solidFill>
                            <a:schemeClr val="bg1"/>
                          </a:solidFill>
                        </a:rPr>
                        <a:t>Shariah</a:t>
                      </a:r>
                      <a:r>
                        <a:rPr lang="en-US" sz="1500" kern="1200" baseline="0" dirty="0" smtClean="0">
                          <a:solidFill>
                            <a:schemeClr val="bg1"/>
                          </a:solidFill>
                        </a:rPr>
                        <a:t> Credit</a:t>
                      </a:r>
                      <a:endParaRPr lang="en-US" sz="1500" b="1" kern="1200" baseline="0" dirty="0" smtClean="0">
                        <a:solidFill>
                          <a:schemeClr val="bg1"/>
                        </a:solidFill>
                        <a:latin typeface="+mn-lt"/>
                        <a:ea typeface="+mn-ea"/>
                        <a:cs typeface="+mn-cs"/>
                      </a:endParaRPr>
                    </a:p>
                  </a:txBody>
                  <a:tcPr horzOverflow="overflow"/>
                </a:tc>
                <a:extLst>
                  <a:ext uri="{0D108BD9-81ED-4DB2-BD59-A6C34878D82A}">
                    <a16:rowId xmlns:a16="http://schemas.microsoft.com/office/drawing/2014/main" val="10006"/>
                  </a:ext>
                </a:extLst>
              </a:tr>
              <a:tr h="314697">
                <a:tc>
                  <a:txBody>
                    <a:bodyPr/>
                    <a:lstStyle/>
                    <a:p>
                      <a:pPr marL="0" indent="0">
                        <a:lnSpc>
                          <a:spcPct val="100000"/>
                        </a:lnSpc>
                      </a:pPr>
                      <a:r>
                        <a:rPr lang="en-US" sz="1500" dirty="0" smtClean="0">
                          <a:solidFill>
                            <a:schemeClr val="bg1"/>
                          </a:solidFill>
                        </a:rPr>
                        <a:t>Egypt </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kern="1200" baseline="0" dirty="0" err="1" smtClean="0">
                          <a:solidFill>
                            <a:schemeClr val="bg1"/>
                          </a:solidFill>
                        </a:rPr>
                        <a:t>Mit</a:t>
                      </a:r>
                      <a:r>
                        <a:rPr lang="en-US" sz="1500" kern="1200" baseline="0" dirty="0" smtClean="0">
                          <a:solidFill>
                            <a:schemeClr val="bg1"/>
                          </a:solidFill>
                        </a:rPr>
                        <a:t> </a:t>
                      </a:r>
                      <a:r>
                        <a:rPr lang="en-US" sz="1500" kern="1200" baseline="0" dirty="0" err="1" smtClean="0">
                          <a:solidFill>
                            <a:schemeClr val="bg1"/>
                          </a:solidFill>
                        </a:rPr>
                        <a:t>Ghamar</a:t>
                      </a:r>
                      <a:r>
                        <a:rPr lang="en-US" sz="1500" kern="1200" baseline="0" dirty="0" smtClean="0">
                          <a:solidFill>
                            <a:schemeClr val="bg1"/>
                          </a:solidFill>
                        </a:rPr>
                        <a:t> Project</a:t>
                      </a:r>
                      <a:endParaRPr lang="en-US" sz="1500" b="1" kern="1200" baseline="0" dirty="0" smtClean="0">
                        <a:solidFill>
                          <a:schemeClr val="bg1"/>
                        </a:solidFill>
                        <a:latin typeface="+mn-lt"/>
                        <a:ea typeface="+mn-ea"/>
                        <a:cs typeface="+mn-cs"/>
                      </a:endParaRPr>
                    </a:p>
                  </a:txBody>
                  <a:tcPr horzOverflow="overflow"/>
                </a:tc>
                <a:extLst>
                  <a:ext uri="{0D108BD9-81ED-4DB2-BD59-A6C34878D82A}">
                    <a16:rowId xmlns:a16="http://schemas.microsoft.com/office/drawing/2014/main" val="10007"/>
                  </a:ext>
                </a:extLst>
              </a:tr>
              <a:tr h="314697">
                <a:tc>
                  <a:txBody>
                    <a:bodyPr/>
                    <a:lstStyle/>
                    <a:p>
                      <a:pPr marL="0" indent="0">
                        <a:lnSpc>
                          <a:spcPct val="100000"/>
                        </a:lnSpc>
                      </a:pPr>
                      <a:r>
                        <a:rPr lang="en-US" sz="1500" dirty="0" smtClean="0">
                          <a:solidFill>
                            <a:schemeClr val="bg1"/>
                          </a:solidFill>
                        </a:rPr>
                        <a:t>Syria</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kern="1200" baseline="0" dirty="0" err="1" smtClean="0">
                          <a:solidFill>
                            <a:schemeClr val="bg1"/>
                          </a:solidFill>
                        </a:rPr>
                        <a:t>Sanadiq</a:t>
                      </a:r>
                      <a:r>
                        <a:rPr lang="en-US" sz="1500" kern="1200" baseline="0" dirty="0" smtClean="0">
                          <a:solidFill>
                            <a:schemeClr val="bg1"/>
                          </a:solidFill>
                        </a:rPr>
                        <a:t> project </a:t>
                      </a:r>
                      <a:r>
                        <a:rPr lang="en-US" sz="1500" kern="1200" baseline="0" dirty="0" err="1" smtClean="0">
                          <a:solidFill>
                            <a:schemeClr val="bg1"/>
                          </a:solidFill>
                        </a:rPr>
                        <a:t>Jabal</a:t>
                      </a:r>
                      <a:r>
                        <a:rPr lang="en-US" sz="1500" kern="1200" baseline="0" dirty="0" smtClean="0">
                          <a:solidFill>
                            <a:schemeClr val="bg1"/>
                          </a:solidFill>
                        </a:rPr>
                        <a:t> al </a:t>
                      </a:r>
                      <a:r>
                        <a:rPr lang="en-US" sz="1500" kern="1200" baseline="0" dirty="0" err="1" smtClean="0">
                          <a:solidFill>
                            <a:schemeClr val="bg1"/>
                          </a:solidFill>
                        </a:rPr>
                        <a:t>Hoss</a:t>
                      </a:r>
                      <a:endParaRPr lang="en-US" sz="1500" b="1" kern="1200" baseline="0" dirty="0" smtClean="0">
                        <a:solidFill>
                          <a:schemeClr val="bg1"/>
                        </a:solidFill>
                        <a:latin typeface="+mn-lt"/>
                        <a:ea typeface="+mn-ea"/>
                        <a:cs typeface="+mn-cs"/>
                      </a:endParaRPr>
                    </a:p>
                  </a:txBody>
                  <a:tcPr horzOverflow="overflow"/>
                </a:tc>
                <a:extLst>
                  <a:ext uri="{0D108BD9-81ED-4DB2-BD59-A6C34878D82A}">
                    <a16:rowId xmlns:a16="http://schemas.microsoft.com/office/drawing/2014/main" val="10008"/>
                  </a:ext>
                </a:extLst>
              </a:tr>
              <a:tr h="314697">
                <a:tc>
                  <a:txBody>
                    <a:bodyPr/>
                    <a:lstStyle/>
                    <a:p>
                      <a:pPr marL="0" indent="0">
                        <a:lnSpc>
                          <a:spcPct val="100000"/>
                        </a:lnSpc>
                      </a:pPr>
                      <a:r>
                        <a:rPr lang="en-US" sz="1500" dirty="0" smtClean="0">
                          <a:solidFill>
                            <a:schemeClr val="bg1"/>
                          </a:solidFill>
                        </a:rPr>
                        <a:t>Lebanon</a:t>
                      </a: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500" kern="1200" baseline="0" dirty="0" err="1" smtClean="0">
                          <a:solidFill>
                            <a:schemeClr val="bg1"/>
                          </a:solidFill>
                        </a:rPr>
                        <a:t>Mu’assat</a:t>
                      </a:r>
                      <a:r>
                        <a:rPr lang="en-US" sz="1500" kern="1200" baseline="0" dirty="0" smtClean="0">
                          <a:solidFill>
                            <a:schemeClr val="bg1"/>
                          </a:solidFill>
                        </a:rPr>
                        <a:t> </a:t>
                      </a:r>
                      <a:r>
                        <a:rPr lang="en-US" sz="1500" kern="1200" baseline="0" dirty="0" err="1" smtClean="0">
                          <a:solidFill>
                            <a:schemeClr val="bg1"/>
                          </a:solidFill>
                        </a:rPr>
                        <a:t>Bayat</a:t>
                      </a:r>
                      <a:r>
                        <a:rPr lang="en-US" sz="1500" kern="1200" baseline="0" dirty="0" smtClean="0">
                          <a:solidFill>
                            <a:schemeClr val="bg1"/>
                          </a:solidFill>
                        </a:rPr>
                        <a:t> Al-Mal</a:t>
                      </a:r>
                      <a:endParaRPr lang="en-US" sz="1500" b="1" kern="1200" baseline="0" dirty="0" smtClean="0">
                        <a:solidFill>
                          <a:schemeClr val="bg1"/>
                        </a:solidFill>
                        <a:latin typeface="+mn-lt"/>
                        <a:ea typeface="+mn-ea"/>
                        <a:cs typeface="+mn-cs"/>
                      </a:endParaRPr>
                    </a:p>
                  </a:txBody>
                  <a:tcPr horzOverflow="overflow"/>
                </a:tc>
                <a:extLst>
                  <a:ext uri="{0D108BD9-81ED-4DB2-BD59-A6C34878D82A}">
                    <a16:rowId xmlns:a16="http://schemas.microsoft.com/office/drawing/2014/main" val="10009"/>
                  </a:ext>
                </a:extLst>
              </a:tr>
              <a:tr h="314697">
                <a:tc>
                  <a:txBody>
                    <a:bodyPr/>
                    <a:lstStyle/>
                    <a:p>
                      <a:pPr marL="0" indent="0">
                        <a:lnSpc>
                          <a:spcPct val="100000"/>
                        </a:lnSpc>
                      </a:pPr>
                      <a:r>
                        <a:rPr lang="en-US" sz="1500" dirty="0" err="1" smtClean="0">
                          <a:solidFill>
                            <a:schemeClr val="bg1"/>
                          </a:solidFill>
                        </a:rPr>
                        <a:t>Yeman</a:t>
                      </a:r>
                      <a:endParaRPr lang="en-US" sz="1500" b="1" dirty="0" smtClean="0">
                        <a:solidFill>
                          <a:schemeClr val="bg1"/>
                        </a:solidFill>
                      </a:endParaRPr>
                    </a:p>
                  </a:txBody>
                  <a:tcPr horzOverflow="overflow"/>
                </a:tc>
                <a:tc>
                  <a:txBody>
                    <a:bodyPr/>
                    <a:lstStyle/>
                    <a:p>
                      <a:r>
                        <a:rPr lang="en-US" sz="1500" kern="1200" baseline="0" dirty="0" err="1" smtClean="0">
                          <a:solidFill>
                            <a:schemeClr val="bg1"/>
                          </a:solidFill>
                        </a:rPr>
                        <a:t>Hodeidah</a:t>
                      </a:r>
                      <a:r>
                        <a:rPr lang="en-US" sz="1500" kern="1200" baseline="0" dirty="0" smtClean="0">
                          <a:solidFill>
                            <a:schemeClr val="bg1"/>
                          </a:solidFill>
                        </a:rPr>
                        <a:t> Microfinance Program, Al-Amal Microfinance Bank etc.</a:t>
                      </a:r>
                      <a:endParaRPr lang="en-US" sz="1500" b="1" kern="1200" baseline="0" dirty="0" smtClean="0">
                        <a:solidFill>
                          <a:schemeClr val="bg1"/>
                        </a:solidFill>
                        <a:latin typeface="+mn-lt"/>
                        <a:ea typeface="+mn-ea"/>
                        <a:cs typeface="+mn-cs"/>
                      </a:endParaRPr>
                    </a:p>
                  </a:txBody>
                  <a:tcPr horzOverflow="overflow"/>
                </a:tc>
                <a:extLst>
                  <a:ext uri="{0D108BD9-81ED-4DB2-BD59-A6C34878D82A}">
                    <a16:rowId xmlns:a16="http://schemas.microsoft.com/office/drawing/2014/main" val="10010"/>
                  </a:ext>
                </a:extLst>
              </a:tr>
              <a:tr h="314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bg1"/>
                          </a:solidFill>
                        </a:rPr>
                        <a:t>South Africa</a:t>
                      </a:r>
                      <a:endParaRPr lang="en-US" sz="1500" b="1" kern="1200" baseline="0"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u="none" strike="noStrike" cap="none" normalizeH="0" baseline="0" dirty="0" err="1" smtClean="0">
                          <a:ln>
                            <a:noFill/>
                          </a:ln>
                          <a:solidFill>
                            <a:schemeClr val="bg1"/>
                          </a:solidFill>
                          <a:effectLst/>
                        </a:rPr>
                        <a:t>Awqaf</a:t>
                      </a:r>
                      <a:r>
                        <a:rPr kumimoji="0" lang="en-US" sz="1500" u="none" strike="noStrike" cap="none" normalizeH="0" baseline="0" dirty="0" smtClean="0">
                          <a:ln>
                            <a:noFill/>
                          </a:ln>
                          <a:solidFill>
                            <a:schemeClr val="bg1"/>
                          </a:solidFill>
                          <a:effectLst/>
                        </a:rPr>
                        <a:t> South Africa</a:t>
                      </a:r>
                      <a:endParaRPr kumimoji="0" lang="en-US" sz="1500" b="1" i="1" u="none" strike="noStrike" cap="none" normalizeH="0" baseline="0" dirty="0" smtClean="0">
                        <a:ln>
                          <a:noFill/>
                        </a:ln>
                        <a:solidFill>
                          <a:schemeClr val="bg1"/>
                        </a:solidFill>
                        <a:effectLst/>
                        <a:latin typeface="Arial" pitchFamily="34" charset="0"/>
                        <a:ea typeface="ＭＳ Ｐゴシック" pitchFamily="34" charset="-128"/>
                      </a:endParaRPr>
                    </a:p>
                  </a:txBody>
                  <a:tcPr horzOverflow="overflow"/>
                </a:tc>
                <a:extLst>
                  <a:ext uri="{0D108BD9-81ED-4DB2-BD59-A6C34878D82A}">
                    <a16:rowId xmlns:a16="http://schemas.microsoft.com/office/drawing/2014/main" val="10011"/>
                  </a:ext>
                </a:extLst>
              </a:tr>
              <a:tr h="540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500" kern="1200" baseline="0" dirty="0" smtClean="0">
                          <a:solidFill>
                            <a:schemeClr val="bg1"/>
                          </a:solidFill>
                        </a:rPr>
                        <a:t>U.K</a:t>
                      </a:r>
                    </a:p>
                    <a:p>
                      <a:pPr marL="0" indent="0">
                        <a:lnSpc>
                          <a:spcPct val="100000"/>
                        </a:lnSpc>
                      </a:pPr>
                      <a:endParaRPr lang="en-US" sz="1500" b="1" dirty="0" smtClean="0">
                        <a:solidFill>
                          <a:schemeClr val="bg1"/>
                        </a:solidFill>
                      </a:endParaRP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500" u="none" strike="noStrike" cap="none" normalizeH="0" baseline="0" dirty="0" smtClean="0">
                          <a:ln>
                            <a:noFill/>
                          </a:ln>
                          <a:solidFill>
                            <a:schemeClr val="bg1"/>
                          </a:solidFill>
                          <a:effectLst/>
                        </a:rPr>
                        <a:t>Faith Matters, Islamic Relief, Muslim Aid, HSBC </a:t>
                      </a:r>
                      <a:r>
                        <a:rPr kumimoji="0" lang="en-US" altLang="ja-JP" sz="1500" u="none" strike="noStrike" cap="none" normalizeH="0" baseline="0" dirty="0" err="1" smtClean="0">
                          <a:ln>
                            <a:noFill/>
                          </a:ln>
                          <a:solidFill>
                            <a:schemeClr val="bg1"/>
                          </a:solidFill>
                          <a:effectLst/>
                        </a:rPr>
                        <a:t>Amanah</a:t>
                      </a:r>
                      <a:r>
                        <a:rPr kumimoji="0" lang="en-US" altLang="ja-JP" sz="1500" u="none" strike="noStrike" cap="none" normalizeH="0" baseline="0" dirty="0" smtClean="0">
                          <a:ln>
                            <a:noFill/>
                          </a:ln>
                          <a:solidFill>
                            <a:schemeClr val="bg1"/>
                          </a:solidFill>
                          <a:effectLst/>
                        </a:rPr>
                        <a:t> etc.</a:t>
                      </a:r>
                      <a:endParaRPr kumimoji="0" lang="en-US" altLang="ja-JP" sz="1500" b="1" i="0" u="none" strike="noStrike" cap="none" normalizeH="0" baseline="0" dirty="0" smtClean="0">
                        <a:ln>
                          <a:noFill/>
                        </a:ln>
                        <a:solidFill>
                          <a:schemeClr val="bg1"/>
                        </a:solidFill>
                        <a:effectLst/>
                        <a:latin typeface="Arial" pitchFamily="34" charset="0"/>
                        <a:ea typeface="ＭＳ Ｐゴシック" pitchFamily="34" charset="-128"/>
                      </a:endParaRPr>
                    </a:p>
                  </a:txBody>
                  <a:tcPr horzOverflow="overflow"/>
                </a:tc>
                <a:extLst>
                  <a:ext uri="{0D108BD9-81ED-4DB2-BD59-A6C34878D82A}">
                    <a16:rowId xmlns:a16="http://schemas.microsoft.com/office/drawing/2014/main" val="10012"/>
                  </a:ext>
                </a:extLst>
              </a:tr>
              <a:tr h="3022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500" u="none" strike="noStrike" kern="1200" cap="none" normalizeH="0" baseline="0" dirty="0" smtClean="0">
                          <a:ln>
                            <a:noFill/>
                          </a:ln>
                          <a:solidFill>
                            <a:schemeClr val="bg1"/>
                          </a:solidFill>
                          <a:effectLst/>
                          <a:latin typeface="+mn-lt"/>
                          <a:ea typeface="+mn-ea"/>
                          <a:cs typeface="+mn-cs"/>
                        </a:rPr>
                        <a:t>Tanzania</a:t>
                      </a:r>
                    </a:p>
                  </a:txBody>
                  <a:tcPr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ja-JP" sz="1500" u="none" strike="noStrike" kern="1200" cap="none" normalizeH="0" baseline="0" dirty="0" smtClean="0">
                          <a:ln>
                            <a:noFill/>
                          </a:ln>
                          <a:solidFill>
                            <a:schemeClr val="bg1"/>
                          </a:solidFill>
                          <a:effectLst/>
                          <a:latin typeface="+mn-lt"/>
                          <a:ea typeface="+mn-ea"/>
                          <a:cs typeface="+mn-cs"/>
                        </a:rPr>
                        <a:t>Hajj Trust</a:t>
                      </a:r>
                      <a:r>
                        <a:rPr kumimoji="0" lang="en-US" altLang="ja-JP" sz="1500" u="none" strike="noStrike" kern="1200" cap="none" normalizeH="0" baseline="0" smtClean="0">
                          <a:ln>
                            <a:noFill/>
                          </a:ln>
                          <a:solidFill>
                            <a:schemeClr val="bg1"/>
                          </a:solidFill>
                          <a:effectLst/>
                          <a:latin typeface="+mn-lt"/>
                          <a:ea typeface="+mn-ea"/>
                          <a:cs typeface="+mn-cs"/>
                        </a:rPr>
                        <a:t>,  Four SACCOS</a:t>
                      </a:r>
                      <a:endParaRPr kumimoji="0" lang="en-US" altLang="ja-JP" sz="1500" u="none" strike="noStrike" kern="1200" cap="none" normalizeH="0" baseline="0" dirty="0" smtClean="0">
                        <a:ln>
                          <a:noFill/>
                        </a:ln>
                        <a:solidFill>
                          <a:schemeClr val="bg1"/>
                        </a:solidFill>
                        <a:effectLst/>
                        <a:latin typeface="+mn-lt"/>
                        <a:ea typeface="+mn-ea"/>
                        <a:cs typeface="+mn-cs"/>
                      </a:endParaRPr>
                    </a:p>
                  </a:txBody>
                  <a:tcPr horzOverflow="overflow"/>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735216556"/>
      </p:ext>
    </p:extLst>
  </p:cSld>
  <p:clrMapOvr>
    <a:masterClrMapping/>
  </p:clrMapOvr>
  <mc:AlternateContent xmlns:mc="http://schemas.openxmlformats.org/markup-compatibility/2006" xmlns:p14="http://schemas.microsoft.com/office/powerpoint/2010/main">
    <mc:Choice Requires="p14">
      <p:transition spd="slow" p14:dur="2000" advTm="17165"/>
    </mc:Choice>
    <mc:Fallback xmlns="">
      <p:transition spd="slow" advTm="1716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Grp="1" noChangeArrowheads="1"/>
          </p:cNvSpPr>
          <p:nvPr>
            <p:ph type="title"/>
          </p:nvPr>
        </p:nvSpPr>
        <p:spPr bwMode="auto">
          <a:xfrm>
            <a:off x="484717" y="0"/>
            <a:ext cx="8789285" cy="1155700"/>
          </a:xfrm>
          <a:prstGeom prst="rect">
            <a:avLst/>
          </a:prstGeom>
          <a:solidFill>
            <a:schemeClr val="accent2">
              <a:lumMod val="75000"/>
            </a:schemeClr>
          </a:solidFill>
          <a:ln w="9525" algn="ctr">
            <a:noFill/>
            <a:miter lim="800000"/>
            <a:headEnd/>
            <a:tailEnd/>
          </a:ln>
        </p:spPr>
        <p:txBody>
          <a:bodyPr anchor="ctr"/>
          <a:lstStyle/>
          <a:p>
            <a:pPr marL="381000" indent="-381000" algn="ctr">
              <a:lnSpc>
                <a:spcPct val="80000"/>
              </a:lnSpc>
              <a:spcBef>
                <a:spcPct val="20000"/>
              </a:spcBef>
              <a:buFont typeface="Wingdings" pitchFamily="2" charset="2"/>
              <a:buNone/>
            </a:pPr>
            <a:r>
              <a:rPr lang="en-GB" sz="3200" b="1" dirty="0" smtClean="0">
                <a:solidFill>
                  <a:srgbClr val="FFFFFF"/>
                </a:solidFill>
                <a:cs typeface="Arial" charset="0"/>
              </a:rPr>
              <a:t>Why Islamic Micro &amp; Rural Finance? </a:t>
            </a:r>
            <a:endParaRPr lang="en-GB" sz="3200" b="1" dirty="0">
              <a:solidFill>
                <a:srgbClr val="FFFFFF"/>
              </a:solidFill>
              <a:cs typeface="Arial" charset="0"/>
            </a:endParaRPr>
          </a:p>
        </p:txBody>
      </p:sp>
      <p:sp>
        <p:nvSpPr>
          <p:cNvPr id="5" name="Rectangle 3"/>
          <p:cNvSpPr txBox="1">
            <a:spLocks noGrp="1" noChangeArrowheads="1"/>
          </p:cNvSpPr>
          <p:nvPr>
            <p:ph idx="1"/>
          </p:nvPr>
        </p:nvSpPr>
        <p:spPr bwMode="auto">
          <a:xfrm>
            <a:off x="484717" y="1155700"/>
            <a:ext cx="8596668" cy="474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marL="320040" indent="-320040" fontAlgn="auto">
              <a:lnSpc>
                <a:spcPct val="80000"/>
              </a:lnSpc>
              <a:spcBef>
                <a:spcPts val="700"/>
              </a:spcBef>
              <a:spcAft>
                <a:spcPts val="0"/>
              </a:spcAft>
              <a:buClr>
                <a:schemeClr val="accent2"/>
              </a:buClr>
              <a:buSzPct val="60000"/>
              <a:buFont typeface="Wingdings"/>
              <a:buChar char=""/>
              <a:defRPr/>
            </a:pPr>
            <a:endParaRPr lang="en-GB" sz="2800" dirty="0" smtClean="0">
              <a:solidFill>
                <a:schemeClr val="bg2">
                  <a:lumMod val="50000"/>
                </a:schemeClr>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Prohibition of Interest.</a:t>
            </a:r>
            <a:endParaRPr lang="en-US" sz="2800" dirty="0" smtClean="0">
              <a:solidFill>
                <a:schemeClr val="bg2">
                  <a:lumMod val="50000"/>
                </a:schemeClr>
              </a:solidFill>
              <a:latin typeface="Tw Cen MT" pitchFamily="34" charset="0"/>
            </a:endParaRPr>
          </a:p>
          <a:p>
            <a:pPr marL="320040" indent="-320040">
              <a:lnSpc>
                <a:spcPct val="90000"/>
              </a:lnSpc>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Approximately 46% conventional microfinance clients worldwide reside in Muslim countries</a:t>
            </a:r>
            <a:endParaRPr lang="en-US" sz="2800" dirty="0" smtClean="0">
              <a:solidFill>
                <a:schemeClr val="bg2">
                  <a:lumMod val="50000"/>
                </a:schemeClr>
              </a:solidFill>
              <a:latin typeface="Tw Cen MT" pitchFamily="34" charset="0"/>
            </a:endParaRPr>
          </a:p>
          <a:p>
            <a:pPr marL="320040" indent="-320040">
              <a:lnSpc>
                <a:spcPct val="90000"/>
              </a:lnSpc>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Tool of financial inclusion.</a:t>
            </a:r>
          </a:p>
          <a:p>
            <a:pPr marL="320040" indent="-320040">
              <a:lnSpc>
                <a:spcPct val="90000"/>
              </a:lnSpc>
              <a:spcBef>
                <a:spcPts val="700"/>
              </a:spcBef>
              <a:buClr>
                <a:schemeClr val="accent2"/>
              </a:buClr>
              <a:buSzPct val="60000"/>
              <a:buFont typeface="Wingdings"/>
              <a:buChar char=""/>
              <a:defRPr/>
            </a:pPr>
            <a:r>
              <a:rPr lang="en-GB" sz="2800" dirty="0" smtClean="0">
                <a:solidFill>
                  <a:schemeClr val="bg2">
                    <a:lumMod val="50000"/>
                  </a:schemeClr>
                </a:solidFill>
                <a:latin typeface="Tw Cen MT" pitchFamily="34" charset="0"/>
              </a:rPr>
              <a:t>Asset Based Financing &amp; Risk Sharing – Impact.</a:t>
            </a:r>
            <a:endParaRPr lang="en-US" sz="2800" dirty="0" smtClean="0">
              <a:solidFill>
                <a:schemeClr val="bg2">
                  <a:lumMod val="50000"/>
                </a:schemeClr>
              </a:solidFill>
              <a:latin typeface="Tw Cen MT" pitchFamily="34" charset="0"/>
            </a:endParaRPr>
          </a:p>
          <a:p>
            <a:pPr marL="320040" indent="-320040">
              <a:lnSpc>
                <a:spcPct val="90000"/>
              </a:lnSpc>
              <a:spcBef>
                <a:spcPts val="700"/>
              </a:spcBef>
              <a:buClr>
                <a:schemeClr val="accent2"/>
              </a:buClr>
              <a:buSzPct val="60000"/>
              <a:buFont typeface="Wingdings"/>
              <a:buChar char=""/>
              <a:defRPr/>
            </a:pPr>
            <a:r>
              <a:rPr lang="en-US" sz="2800" dirty="0" smtClean="0">
                <a:solidFill>
                  <a:schemeClr val="bg2">
                    <a:lumMod val="50000"/>
                  </a:schemeClr>
                </a:solidFill>
                <a:latin typeface="Tw Cen MT" pitchFamily="34" charset="0"/>
              </a:rPr>
              <a:t>72% of people living in Muslim countries do not use formal financial services.</a:t>
            </a:r>
          </a:p>
          <a:p>
            <a:pPr marL="320040" indent="-320040">
              <a:lnSpc>
                <a:spcPct val="90000"/>
              </a:lnSpc>
              <a:spcBef>
                <a:spcPts val="700"/>
              </a:spcBef>
              <a:buClr>
                <a:schemeClr val="accent2"/>
              </a:buClr>
              <a:buSzPct val="60000"/>
              <a:buFont typeface="Wingdings"/>
              <a:buChar char=""/>
              <a:defRPr/>
            </a:pPr>
            <a:r>
              <a:rPr lang="en-US" sz="2800" dirty="0" smtClean="0">
                <a:solidFill>
                  <a:schemeClr val="bg2">
                    <a:lumMod val="50000"/>
                  </a:schemeClr>
                </a:solidFill>
                <a:latin typeface="Tw Cen MT" pitchFamily="34" charset="0"/>
              </a:rPr>
              <a:t>Development of Rural &amp; Halal Industry. </a:t>
            </a:r>
          </a:p>
          <a:p>
            <a:pPr marL="320040" indent="-320040">
              <a:lnSpc>
                <a:spcPct val="90000"/>
              </a:lnSpc>
              <a:spcBef>
                <a:spcPts val="700"/>
              </a:spcBef>
              <a:buClr>
                <a:schemeClr val="accent2"/>
              </a:buClr>
              <a:buSzPct val="60000"/>
              <a:buFont typeface="Wingdings"/>
              <a:buChar char=""/>
              <a:defRPr/>
            </a:pPr>
            <a:r>
              <a:rPr lang="en-US" sz="2800" dirty="0" smtClean="0">
                <a:solidFill>
                  <a:schemeClr val="bg2">
                    <a:lumMod val="50000"/>
                  </a:schemeClr>
                </a:solidFill>
                <a:latin typeface="Tw Cen MT" pitchFamily="34" charset="0"/>
              </a:rPr>
              <a:t>SDG’s</a:t>
            </a:r>
            <a:endParaRPr lang="en-GB" sz="2800" dirty="0" smtClean="0">
              <a:solidFill>
                <a:schemeClr val="bg2">
                  <a:lumMod val="50000"/>
                </a:schemeClr>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Takaful ( Islamic Insurance)</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err="1" smtClean="0">
                <a:solidFill>
                  <a:schemeClr val="bg2">
                    <a:lumMod val="50000"/>
                  </a:schemeClr>
                </a:solidFill>
                <a:latin typeface="Tw Cen MT" pitchFamily="34" charset="0"/>
              </a:rPr>
              <a:t>Fintech</a:t>
            </a:r>
            <a:endParaRPr lang="en-GB" sz="2800" dirty="0" smtClean="0">
              <a:solidFill>
                <a:schemeClr val="bg2">
                  <a:lumMod val="50000"/>
                </a:schemeClr>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2">
                    <a:lumMod val="50000"/>
                  </a:schemeClr>
                </a:solidFill>
                <a:latin typeface="Tw Cen MT" pitchFamily="34" charset="0"/>
              </a:rPr>
              <a:t>Economic Impact</a:t>
            </a:r>
          </a:p>
        </p:txBody>
      </p:sp>
      <p:pic>
        <p:nvPicPr>
          <p:cNvPr id="46084" name="Picture 4" descr="http://images.enpard.ge/fe0e37af1fd7426cbe44129a8cfc1235.jpg"/>
          <p:cNvPicPr>
            <a:picLocks noChangeAspect="1" noChangeArrowheads="1"/>
          </p:cNvPicPr>
          <p:nvPr/>
        </p:nvPicPr>
        <p:blipFill>
          <a:blip r:embed="rId2"/>
          <a:srcRect/>
          <a:stretch>
            <a:fillRect/>
          </a:stretch>
        </p:blipFill>
        <p:spPr bwMode="auto">
          <a:xfrm>
            <a:off x="8562200" y="2139359"/>
            <a:ext cx="3629800" cy="2722351"/>
          </a:xfrm>
          <a:prstGeom prst="rect">
            <a:avLst/>
          </a:prstGeom>
          <a:noFill/>
        </p:spPr>
      </p:pic>
    </p:spTree>
    <p:extLst>
      <p:ext uri="{BB962C8B-B14F-4D97-AF65-F5344CB8AC3E}">
        <p14:creationId xmlns:p14="http://schemas.microsoft.com/office/powerpoint/2010/main" val="4061166256"/>
      </p:ext>
    </p:extLst>
  </p:cSld>
  <p:clrMapOvr>
    <a:masterClrMapping/>
  </p:clrMapOvr>
  <mc:AlternateContent xmlns:mc="http://schemas.openxmlformats.org/markup-compatibility/2006" xmlns:p14="http://schemas.microsoft.com/office/powerpoint/2010/main">
    <mc:Choice Requires="p14">
      <p:transition spd="slow" p14:dur="2000" advTm="22130"/>
    </mc:Choice>
    <mc:Fallback xmlns="">
      <p:transition spd="slow" advTm="2213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82600" y="0"/>
            <a:ext cx="8486602" cy="901700"/>
          </a:xfrm>
          <a:prstGeom prst="rect">
            <a:avLst/>
          </a:prstGeom>
          <a:solidFill>
            <a:srgbClr val="35742A"/>
          </a:solidFill>
          <a:ln w="9525" algn="ctr">
            <a:noFill/>
            <a:miter lim="800000"/>
            <a:headEnd/>
            <a:tailEnd/>
          </a:ln>
          <a:effectLst/>
        </p:spPr>
        <p:txBody>
          <a:bodyPr anchor="ctr"/>
          <a:lstStyle/>
          <a:p>
            <a:pPr marL="320040" indent="-320040" algn="ctr" fontAlgn="auto">
              <a:lnSpc>
                <a:spcPct val="80000"/>
              </a:lnSpc>
              <a:spcBef>
                <a:spcPts val="700"/>
              </a:spcBef>
              <a:spcAft>
                <a:spcPts val="0"/>
              </a:spcAft>
              <a:buClr>
                <a:schemeClr val="accent2"/>
              </a:buClr>
              <a:buSzPct val="60000"/>
              <a:defRPr/>
            </a:pPr>
            <a:r>
              <a:rPr lang="en-US" sz="3200" b="1" dirty="0" smtClean="0">
                <a:solidFill>
                  <a:srgbClr val="FFFFFF"/>
                </a:solidFill>
                <a:cs typeface="Arial" charset="0"/>
              </a:rPr>
              <a:t>Compatibility IMF Products with MF Models</a:t>
            </a:r>
          </a:p>
        </p:txBody>
      </p:sp>
      <p:sp>
        <p:nvSpPr>
          <p:cNvPr id="5" name="Rectangle 8"/>
          <p:cNvSpPr>
            <a:spLocks noGrp="1" noChangeArrowheads="1"/>
          </p:cNvSpPr>
          <p:nvPr>
            <p:ph idx="1"/>
          </p:nvPr>
        </p:nvSpPr>
        <p:spPr bwMode="auto">
          <a:xfrm>
            <a:off x="372534" y="901700"/>
            <a:ext cx="8901641" cy="5658985"/>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defRPr/>
            </a:pPr>
            <a:r>
              <a:rPr lang="en-US" sz="2800" b="1" u="sng" dirty="0" err="1" smtClean="0">
                <a:solidFill>
                  <a:schemeClr val="bg1"/>
                </a:solidFill>
                <a:latin typeface="Tw Cen MT" pitchFamily="34" charset="0"/>
              </a:rPr>
              <a:t>Grameen</a:t>
            </a:r>
            <a:r>
              <a:rPr lang="en-US" sz="2800" b="1" u="sng" dirty="0" smtClean="0">
                <a:solidFill>
                  <a:schemeClr val="bg1"/>
                </a:solidFill>
                <a:latin typeface="Tw Cen MT" pitchFamily="34" charset="0"/>
              </a:rPr>
              <a:t> Model</a:t>
            </a:r>
            <a:r>
              <a:rPr lang="en-US" sz="3200" dirty="0" smtClean="0">
                <a:solidFill>
                  <a:schemeClr val="bg1"/>
                </a:solidFill>
                <a:latin typeface="Tw Cen MT" pitchFamily="34" charset="0"/>
              </a:rPr>
              <a:t>:		</a:t>
            </a:r>
            <a:r>
              <a:rPr lang="en-US" sz="2400" dirty="0" err="1" smtClean="0">
                <a:solidFill>
                  <a:schemeClr val="bg1"/>
                </a:solidFill>
                <a:latin typeface="Tw Cen MT" pitchFamily="34" charset="0"/>
              </a:rPr>
              <a:t>Amna</a:t>
            </a:r>
            <a:r>
              <a:rPr lang="en-US" sz="2400" dirty="0" smtClean="0">
                <a:solidFill>
                  <a:schemeClr val="bg1"/>
                </a:solidFill>
                <a:latin typeface="Tw Cen MT" pitchFamily="34" charset="0"/>
              </a:rPr>
              <a:t> Iftikhar – Malaysia, Islami Bank 			   					 	Bangladesh Limited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Village Bank Model</a:t>
            </a:r>
            <a:r>
              <a:rPr lang="en-US" sz="3200" dirty="0" smtClean="0">
                <a:solidFill>
                  <a:schemeClr val="bg1"/>
                </a:solidFill>
                <a:latin typeface="Tw Cen MT" pitchFamily="34" charset="0"/>
              </a:rPr>
              <a:t>:	</a:t>
            </a:r>
            <a:r>
              <a:rPr lang="en-US" sz="2400" dirty="0" err="1" smtClean="0">
                <a:solidFill>
                  <a:schemeClr val="bg1"/>
                </a:solidFill>
                <a:latin typeface="Tw Cen MT" pitchFamily="34" charset="0"/>
              </a:rPr>
              <a:t>Sanadiq</a:t>
            </a:r>
            <a:r>
              <a:rPr lang="en-US" sz="2400" dirty="0" smtClean="0">
                <a:solidFill>
                  <a:schemeClr val="bg1"/>
                </a:solidFill>
                <a:latin typeface="Tw Cen MT" pitchFamily="34" charset="0"/>
              </a:rPr>
              <a:t> program -</a:t>
            </a:r>
            <a:r>
              <a:rPr lang="en-US" sz="2400" dirty="0" err="1" smtClean="0">
                <a:solidFill>
                  <a:schemeClr val="bg1"/>
                </a:solidFill>
                <a:latin typeface="Tw Cen MT" pitchFamily="34" charset="0"/>
              </a:rPr>
              <a:t>Jabal</a:t>
            </a:r>
            <a:r>
              <a:rPr lang="en-US" sz="2400" dirty="0" smtClean="0">
                <a:solidFill>
                  <a:schemeClr val="bg1"/>
                </a:solidFill>
                <a:latin typeface="Tw Cen MT" pitchFamily="34" charset="0"/>
              </a:rPr>
              <a:t> al-</a:t>
            </a:r>
            <a:r>
              <a:rPr lang="en-US" sz="2400" dirty="0" err="1" smtClean="0">
                <a:solidFill>
                  <a:schemeClr val="bg1"/>
                </a:solidFill>
                <a:latin typeface="Tw Cen MT" pitchFamily="34" charset="0"/>
              </a:rPr>
              <a:t>Hoss</a:t>
            </a:r>
            <a:r>
              <a:rPr lang="en-US" sz="2400" dirty="0" smtClean="0">
                <a:solidFill>
                  <a:schemeClr val="bg1"/>
                </a:solidFill>
                <a:latin typeface="Tw Cen MT" pitchFamily="34" charset="0"/>
              </a:rPr>
              <a:t>, Syria, 			    						FINCA - Afghanistan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Credit Union Model</a:t>
            </a:r>
            <a:r>
              <a:rPr lang="en-US" sz="3200" b="1" dirty="0" smtClean="0">
                <a:solidFill>
                  <a:schemeClr val="bg1"/>
                </a:solidFill>
              </a:rPr>
              <a:t>:	</a:t>
            </a:r>
            <a:r>
              <a:rPr lang="en-US" sz="2400" dirty="0" smtClean="0">
                <a:solidFill>
                  <a:schemeClr val="bg1"/>
                </a:solidFill>
                <a:latin typeface="Tw Cen MT" pitchFamily="34" charset="0"/>
              </a:rPr>
              <a:t>Muslim Credit Union (Tobago), The </a:t>
            </a:r>
            <a:r>
              <a:rPr lang="en-US" sz="2400" dirty="0" err="1" smtClean="0">
                <a:solidFill>
                  <a:schemeClr val="bg1"/>
                </a:solidFill>
                <a:latin typeface="Tw Cen MT" pitchFamily="34" charset="0"/>
              </a:rPr>
              <a:t>Amwal</a:t>
            </a:r>
            <a:r>
              <a:rPr lang="en-US" sz="2400" dirty="0" smtClean="0">
                <a:solidFill>
                  <a:schemeClr val="bg1"/>
                </a:solidFill>
                <a:latin typeface="Tw Cen MT" pitchFamily="34" charset="0"/>
              </a:rPr>
              <a:t>    	                           			Credit Union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Cooperative Model</a:t>
            </a:r>
            <a:r>
              <a:rPr lang="en-US" sz="3200" b="1" dirty="0" smtClean="0">
                <a:solidFill>
                  <a:schemeClr val="bg1"/>
                </a:solidFill>
              </a:rPr>
              <a:t>:	</a:t>
            </a:r>
            <a:r>
              <a:rPr lang="en-US" sz="2400" dirty="0" err="1" smtClean="0">
                <a:solidFill>
                  <a:schemeClr val="bg1"/>
                </a:solidFill>
                <a:latin typeface="Tw Cen MT" pitchFamily="34" charset="0"/>
              </a:rPr>
              <a:t>AlBaraka</a:t>
            </a:r>
            <a:r>
              <a:rPr lang="en-US" sz="2400" dirty="0" smtClean="0">
                <a:solidFill>
                  <a:schemeClr val="bg1"/>
                </a:solidFill>
                <a:latin typeface="Tw Cen MT" pitchFamily="34" charset="0"/>
              </a:rPr>
              <a:t> MPCS – Mauritius, Al-     </a:t>
            </a:r>
            <a:r>
              <a:rPr lang="en-US" sz="2400" dirty="0" err="1" smtClean="0">
                <a:solidFill>
                  <a:schemeClr val="bg1"/>
                </a:solidFill>
                <a:latin typeface="Tw Cen MT" pitchFamily="34" charset="0"/>
              </a:rPr>
              <a:t>Khair</a:t>
            </a:r>
            <a:r>
              <a:rPr lang="en-US" sz="2400" dirty="0" smtClean="0">
                <a:solidFill>
                  <a:schemeClr val="bg1"/>
                </a:solidFill>
                <a:latin typeface="Tw Cen MT" pitchFamily="34" charset="0"/>
              </a:rPr>
              <a:t> 									Coop. – India,  Muslim Community Coop.– 								Australia, Karakorum Cooperative Bank – 								Pakistan. </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Self-Help Group:</a:t>
            </a:r>
            <a:r>
              <a:rPr lang="en-US" sz="2800" b="1" dirty="0" smtClean="0">
                <a:solidFill>
                  <a:schemeClr val="bg1"/>
                </a:solidFill>
                <a:latin typeface="Tw Cen MT" pitchFamily="34" charset="0"/>
              </a:rPr>
              <a:t> 	   	</a:t>
            </a:r>
            <a:r>
              <a:rPr lang="en-US" sz="2400" dirty="0" err="1" smtClean="0">
                <a:solidFill>
                  <a:schemeClr val="bg1"/>
                </a:solidFill>
                <a:latin typeface="Tw Cen MT" pitchFamily="34" charset="0"/>
              </a:rPr>
              <a:t>Aameen</a:t>
            </a:r>
            <a:r>
              <a:rPr lang="en-US" sz="2800" b="1" dirty="0" smtClean="0">
                <a:solidFill>
                  <a:schemeClr val="bg1"/>
                </a:solidFill>
                <a:latin typeface="Tw Cen MT" pitchFamily="34" charset="0"/>
              </a:rPr>
              <a:t> </a:t>
            </a:r>
            <a:r>
              <a:rPr lang="en-US" sz="2400" dirty="0" smtClean="0">
                <a:solidFill>
                  <a:schemeClr val="bg1"/>
                </a:solidFill>
                <a:latin typeface="Tw Cen MT" pitchFamily="34" charset="0"/>
              </a:rPr>
              <a:t>Society - India</a:t>
            </a:r>
            <a:endParaRPr lang="en-US" sz="2800" b="1" u="sng"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endParaRPr lang="en-US" sz="2800" b="1" u="sng"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For Profit Banks/MFIs</a:t>
            </a:r>
            <a:r>
              <a:rPr lang="en-US" sz="3200" b="1" dirty="0">
                <a:solidFill>
                  <a:schemeClr val="bg1"/>
                </a:solidFill>
              </a:rPr>
              <a:t>	</a:t>
            </a:r>
            <a:r>
              <a:rPr lang="en-US" sz="2400" dirty="0" smtClean="0">
                <a:solidFill>
                  <a:schemeClr val="bg1"/>
                </a:solidFill>
                <a:latin typeface="Tw Cen MT" pitchFamily="34" charset="0"/>
              </a:rPr>
              <a:t>Ghana Islamic Microfinance Banks – 										Ghana, HSBC </a:t>
            </a:r>
            <a:r>
              <a:rPr lang="en-US" sz="2400" dirty="0" err="1" smtClean="0">
                <a:solidFill>
                  <a:schemeClr val="bg1"/>
                </a:solidFill>
                <a:latin typeface="Tw Cen MT" pitchFamily="34" charset="0"/>
              </a:rPr>
              <a:t>Amanah</a:t>
            </a:r>
            <a:r>
              <a:rPr lang="en-US" sz="2400" dirty="0" smtClean="0">
                <a:solidFill>
                  <a:schemeClr val="bg1"/>
                </a:solidFill>
                <a:latin typeface="Tw Cen MT" pitchFamily="34" charset="0"/>
              </a:rPr>
              <a:t> – U.K, Bank </a:t>
            </a:r>
            <a:r>
              <a:rPr lang="en-US" sz="2400" dirty="0" err="1" smtClean="0">
                <a:solidFill>
                  <a:schemeClr val="bg1"/>
                </a:solidFill>
                <a:latin typeface="Tw Cen MT" pitchFamily="34" charset="0"/>
              </a:rPr>
              <a:t>Islami</a:t>
            </a:r>
            <a:r>
              <a:rPr lang="en-US" sz="2400" dirty="0" smtClean="0">
                <a:solidFill>
                  <a:schemeClr val="bg1"/>
                </a:solidFill>
                <a:latin typeface="Tw Cen MT" pitchFamily="34" charset="0"/>
              </a:rPr>
              <a:t> 								- Pakistan</a:t>
            </a:r>
          </a:p>
        </p:txBody>
      </p:sp>
    </p:spTree>
    <p:extLst>
      <p:ext uri="{BB962C8B-B14F-4D97-AF65-F5344CB8AC3E}">
        <p14:creationId xmlns:p14="http://schemas.microsoft.com/office/powerpoint/2010/main" val="3251244350"/>
      </p:ext>
    </p:extLst>
  </p:cSld>
  <p:clrMapOvr>
    <a:masterClrMapping/>
  </p:clrMapOvr>
  <mc:AlternateContent xmlns:mc="http://schemas.openxmlformats.org/markup-compatibility/2006" xmlns:p14="http://schemas.microsoft.com/office/powerpoint/2010/main">
    <mc:Choice Requires="p14">
      <p:transition spd="slow" p14:dur="2000" advTm="19288"/>
    </mc:Choice>
    <mc:Fallback xmlns="">
      <p:transition spd="slow" advTm="19288"/>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3"/>
          <p:cNvSpPr txBox="1">
            <a:spLocks noGrp="1" noChangeArrowheads="1"/>
          </p:cNvSpPr>
          <p:nvPr>
            <p:ph type="title"/>
          </p:nvPr>
        </p:nvSpPr>
        <p:spPr bwMode="auto">
          <a:xfrm>
            <a:off x="605367" y="0"/>
            <a:ext cx="8181802" cy="927100"/>
          </a:xfrm>
          <a:prstGeom prst="rect">
            <a:avLst/>
          </a:prstGeom>
          <a:solidFill>
            <a:srgbClr val="35742A"/>
          </a:solidFill>
          <a:ln w="9525" algn="ctr">
            <a:noFill/>
            <a:miter lim="800000"/>
            <a:headEnd/>
            <a:tailEnd/>
          </a:ln>
          <a:effectLst/>
        </p:spPr>
        <p:txBody>
          <a:bodyPr anchor="ctr"/>
          <a:lstStyle/>
          <a:p>
            <a:pPr marL="320040" indent="-320040" algn="ctr" fontAlgn="auto">
              <a:lnSpc>
                <a:spcPct val="80000"/>
              </a:lnSpc>
              <a:spcBef>
                <a:spcPts val="700"/>
              </a:spcBef>
              <a:spcAft>
                <a:spcPts val="0"/>
              </a:spcAft>
              <a:buClr>
                <a:schemeClr val="accent2"/>
              </a:buClr>
              <a:buSzPct val="60000"/>
              <a:defRPr/>
            </a:pPr>
            <a:r>
              <a:rPr lang="en-US" sz="3200" b="1" dirty="0" smtClean="0">
                <a:solidFill>
                  <a:srgbClr val="FFFFFF"/>
                </a:solidFill>
                <a:cs typeface="Arial" charset="0"/>
              </a:rPr>
              <a:t>Current Status of Islamic Finance Industry</a:t>
            </a:r>
          </a:p>
        </p:txBody>
      </p:sp>
      <p:sp>
        <p:nvSpPr>
          <p:cNvPr id="6" name="Rectangle 8"/>
          <p:cNvSpPr>
            <a:spLocks noGrp="1" noChangeArrowheads="1"/>
          </p:cNvSpPr>
          <p:nvPr>
            <p:ph idx="1"/>
          </p:nvPr>
        </p:nvSpPr>
        <p:spPr bwMode="auto">
          <a:xfrm>
            <a:off x="605367" y="1149438"/>
            <a:ext cx="8596668" cy="5569730"/>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Total market size2.6 Trillion USD with having 2000+ Islamic Financial Institutions</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In 100+ Countries, among them 43 are Islamic and 57 are Non Islamic Countries.</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250+ Takaful companies </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750+ Islamic Funds are operating globally.</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900+ </a:t>
            </a:r>
            <a:r>
              <a:rPr lang="en-US" sz="2800" dirty="0" err="1" smtClean="0">
                <a:solidFill>
                  <a:schemeClr val="bg1"/>
                </a:solidFill>
                <a:latin typeface="Tw Cen MT" pitchFamily="34" charset="0"/>
              </a:rPr>
              <a:t>Sukuk</a:t>
            </a:r>
            <a:r>
              <a:rPr lang="en-US" sz="2800" dirty="0" smtClean="0">
                <a:solidFill>
                  <a:schemeClr val="bg1"/>
                </a:solidFill>
                <a:latin typeface="Tw Cen MT" pitchFamily="34" charset="0"/>
              </a:rPr>
              <a:t> has been issued. </a:t>
            </a:r>
          </a:p>
          <a:p>
            <a:pPr marL="320040" indent="-320040" fontAlgn="auto">
              <a:lnSpc>
                <a:spcPct val="80000"/>
              </a:lnSpc>
              <a:spcBef>
                <a:spcPts val="700"/>
              </a:spcBef>
              <a:spcAft>
                <a:spcPts val="0"/>
              </a:spcAft>
              <a:buClr>
                <a:schemeClr val="accent2"/>
              </a:buClr>
              <a:buSzPct val="60000"/>
              <a:buFont typeface="Arial" pitchFamily="34" charset="0"/>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Arial" pitchFamily="34" charset="0"/>
              <a:buChar char="•"/>
              <a:defRPr/>
            </a:pPr>
            <a:r>
              <a:rPr lang="en-US" sz="2800" dirty="0" smtClean="0">
                <a:solidFill>
                  <a:schemeClr val="bg1"/>
                </a:solidFill>
                <a:latin typeface="Tw Cen MT" pitchFamily="34" charset="0"/>
              </a:rPr>
              <a:t>500+ Islamic Microfinance Institutions/Bank</a:t>
            </a:r>
            <a:endParaRPr lang="en-US" sz="3600" dirty="0" smtClean="0">
              <a:solidFill>
                <a:schemeClr val="bg1"/>
              </a:solidFill>
              <a:latin typeface="Tw Cen MT" pitchFamily="34" charset="0"/>
            </a:endParaRPr>
          </a:p>
        </p:txBody>
      </p:sp>
    </p:spTree>
    <p:extLst>
      <p:ext uri="{BB962C8B-B14F-4D97-AF65-F5344CB8AC3E}">
        <p14:creationId xmlns:p14="http://schemas.microsoft.com/office/powerpoint/2010/main" val="776974770"/>
      </p:ext>
    </p:extLst>
  </p:cSld>
  <p:clrMapOvr>
    <a:masterClrMapping/>
  </p:clrMapOvr>
  <mc:AlternateContent xmlns:mc="http://schemas.openxmlformats.org/markup-compatibility/2006" xmlns:p14="http://schemas.microsoft.com/office/powerpoint/2010/main">
    <mc:Choice Requires="p14">
      <p:transition spd="slow" p14:dur="2000" advTm="25131"/>
    </mc:Choice>
    <mc:Fallback xmlns="">
      <p:transition spd="slow" advTm="2513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ChangeArrowheads="1"/>
          </p:cNvSpPr>
          <p:nvPr/>
        </p:nvSpPr>
        <p:spPr bwMode="auto">
          <a:xfrm>
            <a:off x="0" y="0"/>
            <a:ext cx="12192000" cy="838200"/>
          </a:xfrm>
          <a:prstGeom prst="rect">
            <a:avLst/>
          </a:prstGeom>
          <a:solidFill>
            <a:srgbClr val="35742A"/>
          </a:solidFill>
          <a:ln w="9525" algn="ctr">
            <a:noFill/>
            <a:miter lim="800000"/>
            <a:headEnd/>
            <a:tailEnd/>
          </a:ln>
          <a:effectLst/>
        </p:spPr>
        <p:txBody>
          <a:bodyPr anchor="ctr"/>
          <a:lstStyle/>
          <a:p>
            <a:pPr marL="381000" indent="-381000" algn="ctr">
              <a:lnSpc>
                <a:spcPct val="80000"/>
              </a:lnSpc>
            </a:pPr>
            <a:r>
              <a:rPr lang="en-GB" sz="3200" b="1" dirty="0" smtClean="0">
                <a:solidFill>
                  <a:srgbClr val="FFFFFF"/>
                </a:solidFill>
                <a:cs typeface="Arial" charset="0"/>
              </a:rPr>
              <a:t>Need Assessment of Islamic Microfinance for</a:t>
            </a:r>
          </a:p>
          <a:p>
            <a:pPr marL="381000" indent="-381000" algn="ctr">
              <a:lnSpc>
                <a:spcPct val="80000"/>
              </a:lnSpc>
            </a:pPr>
            <a:r>
              <a:rPr lang="en-US" sz="3200" b="1" dirty="0" smtClean="0">
                <a:solidFill>
                  <a:srgbClr val="FFFFFF"/>
                </a:solidFill>
                <a:cs typeface="Arial" charset="0"/>
              </a:rPr>
              <a:t>Central Asia, the Caucasus, and South Asia</a:t>
            </a:r>
            <a:r>
              <a:rPr lang="en-GB" sz="3200" b="1" dirty="0" smtClean="0">
                <a:solidFill>
                  <a:srgbClr val="FFFFFF"/>
                </a:solidFill>
                <a:cs typeface="Arial" charset="0"/>
              </a:rPr>
              <a:t> </a:t>
            </a:r>
            <a:endParaRPr lang="en-GB" sz="3200" b="1" dirty="0">
              <a:solidFill>
                <a:srgbClr val="FFFFFF"/>
              </a:solidFill>
              <a:cs typeface="Arial" charset="0"/>
            </a:endParaRPr>
          </a:p>
        </p:txBody>
      </p:sp>
      <p:pic>
        <p:nvPicPr>
          <p:cNvPr id="8" name="Picture 2"/>
          <p:cNvPicPr>
            <a:picLocks noChangeAspect="1" noChangeArrowheads="1"/>
          </p:cNvPicPr>
          <p:nvPr/>
        </p:nvPicPr>
        <p:blipFill>
          <a:blip r:embed="rId3" cstate="print"/>
          <a:srcRect/>
          <a:stretch>
            <a:fillRect/>
          </a:stretch>
        </p:blipFill>
        <p:spPr bwMode="auto">
          <a:xfrm>
            <a:off x="4572000" y="1524000"/>
            <a:ext cx="3048000" cy="1828800"/>
          </a:xfrm>
          <a:prstGeom prst="ellipse">
            <a:avLst/>
          </a:prstGeom>
          <a:ln>
            <a:noFill/>
          </a:ln>
          <a:effectLst>
            <a:softEdge rad="112500"/>
          </a:effectLst>
        </p:spPr>
      </p:pic>
      <p:sp>
        <p:nvSpPr>
          <p:cNvPr id="9" name="Rectangle 8"/>
          <p:cNvSpPr/>
          <p:nvPr/>
        </p:nvSpPr>
        <p:spPr>
          <a:xfrm>
            <a:off x="5080000" y="1066800"/>
            <a:ext cx="1416029" cy="400110"/>
          </a:xfrm>
          <a:prstGeom prst="rect">
            <a:avLst/>
          </a:prstGeom>
        </p:spPr>
        <p:txBody>
          <a:bodyPr wrap="none">
            <a:spAutoFit/>
          </a:bodyPr>
          <a:lstStyle/>
          <a:p>
            <a:pPr algn="ctr" fontAlgn="b"/>
            <a:r>
              <a:rPr lang="en-US" sz="2000" b="1" u="sng" dirty="0" smtClean="0">
                <a:solidFill>
                  <a:schemeClr val="bg2"/>
                </a:solidFill>
              </a:rPr>
              <a:t>South Asia</a:t>
            </a:r>
            <a:endParaRPr lang="en-US" sz="2000" b="1" u="sng" dirty="0">
              <a:solidFill>
                <a:schemeClr val="bg2"/>
              </a:solidFill>
            </a:endParaRPr>
          </a:p>
        </p:txBody>
      </p:sp>
      <p:pic>
        <p:nvPicPr>
          <p:cNvPr id="60418" name="Picture 2"/>
          <p:cNvPicPr>
            <a:picLocks noChangeAspect="1" noChangeArrowheads="1"/>
          </p:cNvPicPr>
          <p:nvPr/>
        </p:nvPicPr>
        <p:blipFill>
          <a:blip r:embed="rId4"/>
          <a:srcRect/>
          <a:stretch>
            <a:fillRect/>
          </a:stretch>
        </p:blipFill>
        <p:spPr bwMode="auto">
          <a:xfrm>
            <a:off x="8534400" y="1447800"/>
            <a:ext cx="3081867" cy="1752600"/>
          </a:xfrm>
          <a:prstGeom prst="ellipse">
            <a:avLst/>
          </a:prstGeom>
          <a:ln>
            <a:noFill/>
          </a:ln>
          <a:effectLst>
            <a:softEdge rad="112500"/>
          </a:effectLst>
        </p:spPr>
      </p:pic>
      <p:sp>
        <p:nvSpPr>
          <p:cNvPr id="10" name="Rectangle 9"/>
          <p:cNvSpPr/>
          <p:nvPr/>
        </p:nvSpPr>
        <p:spPr>
          <a:xfrm>
            <a:off x="9245600" y="990600"/>
            <a:ext cx="1271502" cy="400110"/>
          </a:xfrm>
          <a:prstGeom prst="rect">
            <a:avLst/>
          </a:prstGeom>
        </p:spPr>
        <p:txBody>
          <a:bodyPr wrap="none">
            <a:spAutoFit/>
          </a:bodyPr>
          <a:lstStyle/>
          <a:p>
            <a:pPr algn="ctr" fontAlgn="b"/>
            <a:r>
              <a:rPr lang="en-US" sz="2000" b="1" u="sng" dirty="0" smtClean="0">
                <a:solidFill>
                  <a:schemeClr val="bg2"/>
                </a:solidFill>
              </a:rPr>
              <a:t>Caucasus</a:t>
            </a:r>
            <a:endParaRPr lang="en-US" sz="2000" b="1" u="sng" dirty="0">
              <a:solidFill>
                <a:schemeClr val="bg2"/>
              </a:solidFill>
              <a:latin typeface="Calibri"/>
            </a:endParaRPr>
          </a:p>
        </p:txBody>
      </p:sp>
      <p:graphicFrame>
        <p:nvGraphicFramePr>
          <p:cNvPr id="11" name="Table 10"/>
          <p:cNvGraphicFramePr>
            <a:graphicFrameLocks noGrp="1"/>
          </p:cNvGraphicFramePr>
          <p:nvPr/>
        </p:nvGraphicFramePr>
        <p:xfrm>
          <a:off x="8331200" y="3429000"/>
          <a:ext cx="3657600" cy="3124198"/>
        </p:xfrm>
        <a:graphic>
          <a:graphicData uri="http://schemas.openxmlformats.org/drawingml/2006/table">
            <a:tbl>
              <a:tblPr>
                <a:tableStyleId>{3C2FFA5D-87B4-456A-9821-1D502468CF0F}</a:tableStyleId>
              </a:tblPr>
              <a:tblGrid>
                <a:gridCol w="1366145">
                  <a:extLst>
                    <a:ext uri="{9D8B030D-6E8A-4147-A177-3AD203B41FA5}">
                      <a16:colId xmlns:a16="http://schemas.microsoft.com/office/drawing/2014/main" val="20000"/>
                    </a:ext>
                  </a:extLst>
                </a:gridCol>
                <a:gridCol w="1580255">
                  <a:extLst>
                    <a:ext uri="{9D8B030D-6E8A-4147-A177-3AD203B41FA5}">
                      <a16:colId xmlns:a16="http://schemas.microsoft.com/office/drawing/2014/main" val="20001"/>
                    </a:ext>
                  </a:extLst>
                </a:gridCol>
                <a:gridCol w="711200">
                  <a:extLst>
                    <a:ext uri="{9D8B030D-6E8A-4147-A177-3AD203B41FA5}">
                      <a16:colId xmlns:a16="http://schemas.microsoft.com/office/drawing/2014/main" val="20002"/>
                    </a:ext>
                  </a:extLst>
                </a:gridCol>
              </a:tblGrid>
              <a:tr h="559112">
                <a:tc>
                  <a:txBody>
                    <a:bodyPr/>
                    <a:lstStyle/>
                    <a:p>
                      <a:pPr algn="ctr" fontAlgn="b"/>
                      <a:r>
                        <a:rPr lang="en-US" sz="1200" b="1" u="none" strike="noStrike" dirty="0" smtClean="0"/>
                        <a:t>**Countries</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extLst>
                  <a:ext uri="{0D108BD9-81ED-4DB2-BD59-A6C34878D82A}">
                    <a16:rowId xmlns:a16="http://schemas.microsoft.com/office/drawing/2014/main" val="10000"/>
                  </a:ext>
                </a:extLst>
              </a:tr>
              <a:tr h="5945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bg2"/>
                          </a:solidFill>
                          <a:latin typeface="Calibri"/>
                        </a:rPr>
                        <a:t>Armenia</a:t>
                      </a:r>
                      <a:endParaRPr lang="en-US" sz="1100" b="0" i="0" u="none" strike="noStrike" dirty="0">
                        <a:solidFill>
                          <a:schemeClr val="bg2"/>
                        </a:solidFill>
                        <a:latin typeface="Calibri"/>
                      </a:endParaRPr>
                    </a:p>
                  </a:txBody>
                  <a:tcPr marL="12700" marR="12700" marT="9525" marB="0" anchor="b"/>
                </a:tc>
                <a:tc>
                  <a:txBody>
                    <a:bodyPr/>
                    <a:lstStyle/>
                    <a:p>
                      <a:pPr algn="ctr"/>
                      <a:r>
                        <a:rPr lang="en-US" sz="1100" dirty="0" smtClean="0">
                          <a:solidFill>
                            <a:schemeClr val="bg2"/>
                          </a:solidFill>
                        </a:rPr>
                        <a:t>1</a:t>
                      </a:r>
                      <a:endParaRPr lang="en-US" sz="1100" dirty="0">
                        <a:solidFill>
                          <a:schemeClr val="bg2"/>
                        </a:solidFill>
                      </a:endParaRPr>
                    </a:p>
                  </a:txBody>
                  <a:tcPr marL="121920" marR="121920" anchor="ctr"/>
                </a:tc>
                <a:tc>
                  <a:txBody>
                    <a:bodyPr/>
                    <a:lstStyle/>
                    <a:p>
                      <a:pPr algn="ctr"/>
                      <a:r>
                        <a:rPr lang="en-US" sz="1100" dirty="0" smtClean="0">
                          <a:solidFill>
                            <a:schemeClr val="bg2"/>
                          </a:solidFill>
                        </a:rPr>
                        <a:t>&lt;0.1</a:t>
                      </a:r>
                      <a:endParaRPr lang="en-US" sz="1100" dirty="0">
                        <a:solidFill>
                          <a:schemeClr val="bg2"/>
                        </a:solidFill>
                      </a:endParaRPr>
                    </a:p>
                  </a:txBody>
                  <a:tcPr marL="121920" marR="121920" anchor="ctr"/>
                </a:tc>
                <a:extLst>
                  <a:ext uri="{0D108BD9-81ED-4DB2-BD59-A6C34878D82A}">
                    <a16:rowId xmlns:a16="http://schemas.microsoft.com/office/drawing/2014/main" val="10001"/>
                  </a:ext>
                </a:extLst>
              </a:tr>
              <a:tr h="59456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bg2"/>
                          </a:solidFill>
                          <a:latin typeface="Calibri"/>
                        </a:rPr>
                        <a:t>Azerbaijan </a:t>
                      </a:r>
                      <a:endParaRPr lang="en-US" sz="1100" b="0" i="0" u="none" strike="noStrike" dirty="0">
                        <a:solidFill>
                          <a:schemeClr val="bg2"/>
                        </a:solidFill>
                        <a:latin typeface="Calibri"/>
                      </a:endParaRPr>
                    </a:p>
                  </a:txBody>
                  <a:tcPr marL="12700" marR="12700" marT="9525" marB="0" anchor="b"/>
                </a:tc>
                <a:tc>
                  <a:txBody>
                    <a:bodyPr/>
                    <a:lstStyle/>
                    <a:p>
                      <a:pPr algn="ctr"/>
                      <a:r>
                        <a:rPr lang="en-US" sz="1100" dirty="0" smtClean="0">
                          <a:solidFill>
                            <a:schemeClr val="bg2"/>
                          </a:solidFill>
                        </a:rPr>
                        <a:t>8,795</a:t>
                      </a:r>
                      <a:endParaRPr lang="en-US" sz="1100" dirty="0">
                        <a:solidFill>
                          <a:schemeClr val="bg2"/>
                        </a:solidFill>
                      </a:endParaRPr>
                    </a:p>
                  </a:txBody>
                  <a:tcPr marL="121920" marR="121920" anchor="ctr"/>
                </a:tc>
                <a:tc>
                  <a:txBody>
                    <a:bodyPr/>
                    <a:lstStyle/>
                    <a:p>
                      <a:pPr algn="ctr"/>
                      <a:r>
                        <a:rPr lang="en-US" sz="1100" dirty="0" smtClean="0">
                          <a:solidFill>
                            <a:schemeClr val="bg2"/>
                          </a:solidFill>
                        </a:rPr>
                        <a:t>99.2</a:t>
                      </a:r>
                      <a:endParaRPr lang="en-US" sz="1100" dirty="0">
                        <a:solidFill>
                          <a:schemeClr val="bg2"/>
                        </a:solidFill>
                      </a:endParaRPr>
                    </a:p>
                  </a:txBody>
                  <a:tcPr marL="121920" marR="121920" anchor="ctr"/>
                </a:tc>
                <a:extLst>
                  <a:ext uri="{0D108BD9-81ED-4DB2-BD59-A6C34878D82A}">
                    <a16:rowId xmlns:a16="http://schemas.microsoft.com/office/drawing/2014/main" val="10002"/>
                  </a:ext>
                </a:extLst>
              </a:tr>
              <a:tr h="343991">
                <a:tc>
                  <a:txBody>
                    <a:bodyPr/>
                    <a:lstStyle/>
                    <a:p>
                      <a:pPr algn="ctr" fontAlgn="b"/>
                      <a:r>
                        <a:rPr lang="en-US" sz="1100" b="0" dirty="0" smtClean="0">
                          <a:solidFill>
                            <a:schemeClr val="bg2"/>
                          </a:solidFill>
                        </a:rPr>
                        <a:t>Georgia </a:t>
                      </a:r>
                      <a:endParaRPr lang="en-US" sz="1100" b="0" i="0" u="none" strike="noStrike" dirty="0">
                        <a:solidFill>
                          <a:schemeClr val="bg2"/>
                        </a:solidFill>
                        <a:latin typeface="Calibri"/>
                      </a:endParaRPr>
                    </a:p>
                  </a:txBody>
                  <a:tcPr marL="12700" marR="12700" marT="9525" marB="0" anchor="b"/>
                </a:tc>
                <a:tc>
                  <a:txBody>
                    <a:bodyPr/>
                    <a:lstStyle/>
                    <a:p>
                      <a:pPr algn="ctr" fontAlgn="b"/>
                      <a:r>
                        <a:rPr lang="en-US" sz="1100" dirty="0" smtClean="0">
                          <a:solidFill>
                            <a:schemeClr val="bg2"/>
                          </a:solidFill>
                        </a:rPr>
                        <a:t>423</a:t>
                      </a:r>
                      <a:endParaRPr lang="en-US" sz="1100" b="1" i="0" u="none" strike="noStrike" dirty="0">
                        <a:solidFill>
                          <a:schemeClr val="bg2"/>
                        </a:solidFill>
                        <a:latin typeface="Calibri"/>
                      </a:endParaRPr>
                    </a:p>
                  </a:txBody>
                  <a:tcPr marL="12700" marR="12700" marT="9525" marB="0" anchor="b"/>
                </a:tc>
                <a:tc>
                  <a:txBody>
                    <a:bodyPr/>
                    <a:lstStyle/>
                    <a:p>
                      <a:pPr algn="ctr" fontAlgn="b"/>
                      <a:r>
                        <a:rPr lang="en-US" sz="1100" b="0" i="0" u="none" strike="noStrike" dirty="0" smtClean="0">
                          <a:solidFill>
                            <a:schemeClr val="bg2"/>
                          </a:solidFill>
                          <a:latin typeface="Calibri"/>
                        </a:rPr>
                        <a:t>9.9</a:t>
                      </a:r>
                      <a:endParaRPr lang="en-US" sz="1100" b="0" i="0" u="none" strike="noStrike" dirty="0">
                        <a:solidFill>
                          <a:schemeClr val="bg2"/>
                        </a:solidFill>
                        <a:latin typeface="Calibri"/>
                      </a:endParaRPr>
                    </a:p>
                  </a:txBody>
                  <a:tcPr marL="12700" marR="12700" marT="9525" marB="0" anchor="b"/>
                </a:tc>
                <a:extLst>
                  <a:ext uri="{0D108BD9-81ED-4DB2-BD59-A6C34878D82A}">
                    <a16:rowId xmlns:a16="http://schemas.microsoft.com/office/drawing/2014/main" val="10003"/>
                  </a:ext>
                </a:extLst>
              </a:tr>
              <a:tr h="34399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bg2"/>
                          </a:solidFill>
                          <a:latin typeface="Calibri"/>
                        </a:rPr>
                        <a:t>Stavropol </a:t>
                      </a:r>
                      <a:r>
                        <a:rPr lang="en-US" sz="1100" b="0" i="0" u="none" strike="noStrike" dirty="0" err="1" smtClean="0">
                          <a:solidFill>
                            <a:schemeClr val="bg2"/>
                          </a:solidFill>
                          <a:latin typeface="Calibri"/>
                        </a:rPr>
                        <a:t>Krai</a:t>
                      </a:r>
                      <a:endParaRPr lang="en-US" sz="1100" b="0" i="0" u="none" strike="noStrike" dirty="0">
                        <a:solidFill>
                          <a:schemeClr val="bg2"/>
                        </a:solidFill>
                        <a:latin typeface="Calibri"/>
                      </a:endParaRPr>
                    </a:p>
                  </a:txBody>
                  <a:tcPr marL="12700" marR="12700" marT="9525" marB="0" anchor="b"/>
                </a:tc>
                <a:tc>
                  <a:txBody>
                    <a:bodyPr/>
                    <a:lstStyle/>
                    <a:p>
                      <a:pPr algn="ctr" fontAlgn="b"/>
                      <a:r>
                        <a:rPr lang="en-US" sz="1100" b="1" i="0" u="none" strike="noStrike" dirty="0" smtClean="0">
                          <a:solidFill>
                            <a:schemeClr val="bg2"/>
                          </a:solidFill>
                          <a:latin typeface="Calibri"/>
                        </a:rPr>
                        <a:t>-</a:t>
                      </a:r>
                      <a:endParaRPr lang="en-US" sz="1100" b="1" i="0" u="none" strike="noStrike" dirty="0">
                        <a:solidFill>
                          <a:schemeClr val="bg2"/>
                        </a:solidFill>
                        <a:latin typeface="Calibri"/>
                      </a:endParaRPr>
                    </a:p>
                  </a:txBody>
                  <a:tcPr marL="12700" marR="12700" marT="9525" marB="0" anchor="b"/>
                </a:tc>
                <a:tc>
                  <a:txBody>
                    <a:bodyPr/>
                    <a:lstStyle/>
                    <a:p>
                      <a:pPr algn="ctr" fontAlgn="b"/>
                      <a:r>
                        <a:rPr lang="en-US" sz="1100" b="1" i="0" u="none" strike="noStrike" dirty="0" smtClean="0">
                          <a:solidFill>
                            <a:schemeClr val="bg2"/>
                          </a:solidFill>
                          <a:latin typeface="Calibri"/>
                        </a:rPr>
                        <a:t>-</a:t>
                      </a:r>
                      <a:endParaRPr lang="en-US" sz="1100" b="1" i="0" u="none" strike="noStrike" dirty="0">
                        <a:solidFill>
                          <a:schemeClr val="bg2"/>
                        </a:solidFill>
                        <a:latin typeface="Calibri"/>
                      </a:endParaRPr>
                    </a:p>
                  </a:txBody>
                  <a:tcPr marL="12700" marR="12700" marT="9525" marB="0" anchor="b"/>
                </a:tc>
                <a:extLst>
                  <a:ext uri="{0D108BD9-81ED-4DB2-BD59-A6C34878D82A}">
                    <a16:rowId xmlns:a16="http://schemas.microsoft.com/office/drawing/2014/main" val="10004"/>
                  </a:ext>
                </a:extLst>
              </a:tr>
              <a:tr h="34399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0" i="0" u="none" strike="noStrike" dirty="0" smtClean="0">
                          <a:solidFill>
                            <a:schemeClr val="bg2"/>
                          </a:solidFill>
                          <a:latin typeface="Calibri"/>
                        </a:rPr>
                        <a:t>Krasnodar </a:t>
                      </a:r>
                      <a:r>
                        <a:rPr lang="en-US" sz="1100" b="0" i="0" u="none" strike="noStrike" dirty="0" err="1" smtClean="0">
                          <a:solidFill>
                            <a:schemeClr val="bg2"/>
                          </a:solidFill>
                          <a:latin typeface="Calibri"/>
                        </a:rPr>
                        <a:t>Krai</a:t>
                      </a:r>
                      <a:endParaRPr lang="en-US" sz="1100" b="0" i="0" u="none" strike="noStrike" dirty="0">
                        <a:solidFill>
                          <a:schemeClr val="bg2"/>
                        </a:solidFill>
                        <a:latin typeface="Calibri"/>
                      </a:endParaRPr>
                    </a:p>
                  </a:txBody>
                  <a:tcPr marL="12700" marR="12700" marT="9525" marB="0" anchor="b"/>
                </a:tc>
                <a:tc>
                  <a:txBody>
                    <a:bodyPr/>
                    <a:lstStyle/>
                    <a:p>
                      <a:pPr algn="ctr" fontAlgn="b"/>
                      <a:r>
                        <a:rPr lang="en-US" sz="1100" b="1" i="0" u="none" strike="noStrike" dirty="0" smtClean="0">
                          <a:solidFill>
                            <a:schemeClr val="bg2"/>
                          </a:solidFill>
                          <a:latin typeface="Calibri"/>
                        </a:rPr>
                        <a:t>-</a:t>
                      </a:r>
                      <a:endParaRPr lang="en-US" sz="1100" b="1" i="0" u="none" strike="noStrike" dirty="0">
                        <a:solidFill>
                          <a:schemeClr val="bg2"/>
                        </a:solidFill>
                        <a:latin typeface="Calibri"/>
                      </a:endParaRPr>
                    </a:p>
                  </a:txBody>
                  <a:tcPr marL="12700" marR="12700" marT="9525" marB="0" anchor="b"/>
                </a:tc>
                <a:tc>
                  <a:txBody>
                    <a:bodyPr/>
                    <a:lstStyle/>
                    <a:p>
                      <a:pPr algn="ctr" fontAlgn="b"/>
                      <a:r>
                        <a:rPr lang="en-US" sz="1100" b="1" i="0" u="none" strike="noStrike" dirty="0" smtClean="0">
                          <a:solidFill>
                            <a:schemeClr val="bg2"/>
                          </a:solidFill>
                          <a:latin typeface="Calibri"/>
                        </a:rPr>
                        <a:t>-</a:t>
                      </a:r>
                      <a:endParaRPr lang="en-US" sz="1100" b="1" i="0" u="none" strike="noStrike" dirty="0">
                        <a:solidFill>
                          <a:schemeClr val="bg2"/>
                        </a:solidFill>
                        <a:latin typeface="Calibri"/>
                      </a:endParaRPr>
                    </a:p>
                  </a:txBody>
                  <a:tcPr marL="12700" marR="12700" marT="9525" marB="0" anchor="b"/>
                </a:tc>
                <a:extLst>
                  <a:ext uri="{0D108BD9-81ED-4DB2-BD59-A6C34878D82A}">
                    <a16:rowId xmlns:a16="http://schemas.microsoft.com/office/drawing/2014/main" val="10005"/>
                  </a:ext>
                </a:extLst>
              </a:tr>
              <a:tr h="34399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smtClean="0">
                          <a:solidFill>
                            <a:schemeClr val="bg2"/>
                          </a:solidFill>
                          <a:latin typeface="+mn-lt"/>
                        </a:rPr>
                        <a:t>Aggregate </a:t>
                      </a: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chemeClr val="bg2"/>
                          </a:solidFill>
                          <a:latin typeface="Calibri"/>
                        </a:rPr>
                        <a:t>9,219</a:t>
                      </a:r>
                      <a:endParaRPr lang="en-US" sz="1400" b="1" i="0" u="none" strike="noStrike" dirty="0">
                        <a:solidFill>
                          <a:schemeClr val="bg2"/>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chemeClr val="bg2"/>
                          </a:solidFill>
                          <a:latin typeface="Calibri"/>
                        </a:rPr>
                        <a:t>70%</a:t>
                      </a:r>
                      <a:endParaRPr lang="en-US" sz="1400" b="1" i="0" u="none" strike="noStrike" dirty="0">
                        <a:solidFill>
                          <a:schemeClr val="bg2"/>
                        </a:solidFill>
                        <a:latin typeface="Calibri"/>
                      </a:endParaRPr>
                    </a:p>
                  </a:txBody>
                  <a:tcPr marL="12700" marR="12700" marT="9525" marB="0" anchor="b">
                    <a:solidFill>
                      <a:schemeClr val="tx2">
                        <a:lumMod val="40000"/>
                        <a:lumOff val="60000"/>
                      </a:schemeClr>
                    </a:solidFill>
                  </a:tcPr>
                </a:tc>
                <a:extLst>
                  <a:ext uri="{0D108BD9-81ED-4DB2-BD59-A6C34878D82A}">
                    <a16:rowId xmlns:a16="http://schemas.microsoft.com/office/drawing/2014/main" val="10006"/>
                  </a:ext>
                </a:extLst>
              </a:tr>
            </a:tbl>
          </a:graphicData>
        </a:graphic>
      </p:graphicFrame>
      <p:sp>
        <p:nvSpPr>
          <p:cNvPr id="12" name="Rectangle 11"/>
          <p:cNvSpPr/>
          <p:nvPr/>
        </p:nvSpPr>
        <p:spPr>
          <a:xfrm>
            <a:off x="2641600" y="6629401"/>
            <a:ext cx="5897768" cy="246221"/>
          </a:xfrm>
          <a:prstGeom prst="rect">
            <a:avLst/>
          </a:prstGeom>
        </p:spPr>
        <p:txBody>
          <a:bodyPr wrap="none">
            <a:spAutoFit/>
          </a:bodyPr>
          <a:lstStyle/>
          <a:p>
            <a:r>
              <a:rPr lang="en-US" sz="1000" i="1" dirty="0" smtClean="0"/>
              <a:t>* According to 2010-11  &amp;  .in figure 000   **  Appropriate data is not available for North </a:t>
            </a:r>
            <a:r>
              <a:rPr lang="en-US" sz="1000" i="1" dirty="0" err="1" smtClean="0"/>
              <a:t>Causasus</a:t>
            </a:r>
            <a:r>
              <a:rPr lang="en-US" sz="1000" i="1" dirty="0" smtClean="0"/>
              <a:t> </a:t>
            </a:r>
            <a:endParaRPr lang="en-US" sz="1000" i="1" dirty="0"/>
          </a:p>
        </p:txBody>
      </p:sp>
      <p:pic>
        <p:nvPicPr>
          <p:cNvPr id="59394" name="Picture 2"/>
          <p:cNvPicPr>
            <a:picLocks noChangeAspect="1" noChangeArrowheads="1"/>
          </p:cNvPicPr>
          <p:nvPr/>
        </p:nvPicPr>
        <p:blipFill>
          <a:blip r:embed="rId5" cstate="print"/>
          <a:srcRect l="19384" t="15950" r="17166" b="11667"/>
          <a:stretch>
            <a:fillRect/>
          </a:stretch>
        </p:blipFill>
        <p:spPr bwMode="auto">
          <a:xfrm>
            <a:off x="807453" y="1600200"/>
            <a:ext cx="2850148" cy="1752600"/>
          </a:xfrm>
          <a:prstGeom prst="ellipse">
            <a:avLst/>
          </a:prstGeom>
          <a:ln>
            <a:noFill/>
          </a:ln>
          <a:effectLst>
            <a:softEdge rad="112500"/>
          </a:effectLst>
        </p:spPr>
      </p:pic>
      <p:sp>
        <p:nvSpPr>
          <p:cNvPr id="13" name="Rectangle 12"/>
          <p:cNvSpPr/>
          <p:nvPr/>
        </p:nvSpPr>
        <p:spPr>
          <a:xfrm>
            <a:off x="1125096" y="1066800"/>
            <a:ext cx="1601977" cy="400110"/>
          </a:xfrm>
          <a:prstGeom prst="rect">
            <a:avLst/>
          </a:prstGeom>
        </p:spPr>
        <p:txBody>
          <a:bodyPr wrap="none">
            <a:spAutoFit/>
          </a:bodyPr>
          <a:lstStyle/>
          <a:p>
            <a:pPr algn="ctr" fontAlgn="b"/>
            <a:r>
              <a:rPr lang="en-US" sz="2000" b="1" u="sng" dirty="0" smtClean="0">
                <a:solidFill>
                  <a:schemeClr val="bg2"/>
                </a:solidFill>
              </a:rPr>
              <a:t>Central Asia</a:t>
            </a:r>
            <a:endParaRPr lang="en-US" sz="2000" b="1" u="sng" dirty="0">
              <a:solidFill>
                <a:schemeClr val="bg2"/>
              </a:solidFill>
            </a:endParaRPr>
          </a:p>
        </p:txBody>
      </p:sp>
      <p:graphicFrame>
        <p:nvGraphicFramePr>
          <p:cNvPr id="14" name="Table 13"/>
          <p:cNvGraphicFramePr>
            <a:graphicFrameLocks noGrp="1"/>
          </p:cNvGraphicFramePr>
          <p:nvPr/>
        </p:nvGraphicFramePr>
        <p:xfrm>
          <a:off x="406400" y="3429000"/>
          <a:ext cx="3454400" cy="3278092"/>
        </p:xfrm>
        <a:graphic>
          <a:graphicData uri="http://schemas.openxmlformats.org/drawingml/2006/table">
            <a:tbl>
              <a:tblPr>
                <a:tableStyleId>{3C2FFA5D-87B4-456A-9821-1D502468CF0F}</a:tableStyleId>
              </a:tblPr>
              <a:tblGrid>
                <a:gridCol w="1302297">
                  <a:extLst>
                    <a:ext uri="{9D8B030D-6E8A-4147-A177-3AD203B41FA5}">
                      <a16:colId xmlns:a16="http://schemas.microsoft.com/office/drawing/2014/main" val="20000"/>
                    </a:ext>
                  </a:extLst>
                </a:gridCol>
                <a:gridCol w="1445772">
                  <a:extLst>
                    <a:ext uri="{9D8B030D-6E8A-4147-A177-3AD203B41FA5}">
                      <a16:colId xmlns:a16="http://schemas.microsoft.com/office/drawing/2014/main" val="20001"/>
                    </a:ext>
                  </a:extLst>
                </a:gridCol>
                <a:gridCol w="706331">
                  <a:extLst>
                    <a:ext uri="{9D8B030D-6E8A-4147-A177-3AD203B41FA5}">
                      <a16:colId xmlns:a16="http://schemas.microsoft.com/office/drawing/2014/main" val="20002"/>
                    </a:ext>
                  </a:extLst>
                </a:gridCol>
              </a:tblGrid>
              <a:tr h="423213">
                <a:tc>
                  <a:txBody>
                    <a:bodyPr/>
                    <a:lstStyle/>
                    <a:p>
                      <a:pPr algn="ctr" fontAlgn="b"/>
                      <a:r>
                        <a:rPr lang="en-US" sz="1200" b="1" u="none" strike="noStrike" dirty="0"/>
                        <a:t>Countries</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extLst>
                  <a:ext uri="{0D108BD9-81ED-4DB2-BD59-A6C34878D82A}">
                    <a16:rowId xmlns:a16="http://schemas.microsoft.com/office/drawing/2014/main" val="10000"/>
                  </a:ext>
                </a:extLst>
              </a:tr>
              <a:tr h="493113">
                <a:tc>
                  <a:txBody>
                    <a:bodyPr/>
                    <a:lstStyle/>
                    <a:p>
                      <a:pPr algn="ctr" fontAlgn="b"/>
                      <a:r>
                        <a:rPr lang="en-US" sz="1100" b="0" u="none" strike="noStrike" dirty="0"/>
                        <a:t>Kazakhstan</a:t>
                      </a:r>
                      <a:endParaRPr lang="en-US" sz="1100" b="0" i="0" u="none" strike="noStrike" dirty="0">
                        <a:solidFill>
                          <a:srgbClr val="000000"/>
                        </a:solidFill>
                        <a:latin typeface="Calibri"/>
                      </a:endParaRPr>
                    </a:p>
                  </a:txBody>
                  <a:tcPr marL="12700" marR="12700" marT="9525" marB="0" anchor="b"/>
                </a:tc>
                <a:tc>
                  <a:txBody>
                    <a:bodyPr/>
                    <a:lstStyle/>
                    <a:p>
                      <a:pPr algn="ctr"/>
                      <a:r>
                        <a:rPr lang="en-US" sz="1100" dirty="0" smtClean="0"/>
                        <a:t>8,887</a:t>
                      </a:r>
                      <a:endParaRPr lang="en-US" sz="1100" dirty="0"/>
                    </a:p>
                  </a:txBody>
                  <a:tcPr marL="121920" marR="121920" anchor="ctr"/>
                </a:tc>
                <a:tc>
                  <a:txBody>
                    <a:bodyPr/>
                    <a:lstStyle/>
                    <a:p>
                      <a:pPr algn="ctr"/>
                      <a:r>
                        <a:rPr lang="en-US" sz="1100" dirty="0"/>
                        <a:t>56.4</a:t>
                      </a:r>
                    </a:p>
                  </a:txBody>
                  <a:tcPr marL="121920" marR="121920" anchor="ctr"/>
                </a:tc>
                <a:extLst>
                  <a:ext uri="{0D108BD9-81ED-4DB2-BD59-A6C34878D82A}">
                    <a16:rowId xmlns:a16="http://schemas.microsoft.com/office/drawing/2014/main" val="10001"/>
                  </a:ext>
                </a:extLst>
              </a:tr>
              <a:tr h="493113">
                <a:tc>
                  <a:txBody>
                    <a:bodyPr/>
                    <a:lstStyle/>
                    <a:p>
                      <a:pPr algn="ctr" fontAlgn="b"/>
                      <a:r>
                        <a:rPr lang="en-US" sz="1100" b="0" u="none" strike="noStrike" dirty="0"/>
                        <a:t> Kyrgyzstan</a:t>
                      </a:r>
                      <a:endParaRPr lang="en-US" sz="1100" b="0" i="0" u="none" strike="noStrike" dirty="0">
                        <a:solidFill>
                          <a:srgbClr val="000000"/>
                        </a:solidFill>
                        <a:latin typeface="Calibri"/>
                      </a:endParaRPr>
                    </a:p>
                  </a:txBody>
                  <a:tcPr marL="12700" marR="12700" marT="9525" marB="0" anchor="b"/>
                </a:tc>
                <a:tc>
                  <a:txBody>
                    <a:bodyPr/>
                    <a:lstStyle/>
                    <a:p>
                      <a:pPr algn="ctr"/>
                      <a:r>
                        <a:rPr lang="en-US" sz="1100" dirty="0" smtClean="0"/>
                        <a:t>4,927</a:t>
                      </a:r>
                      <a:endParaRPr lang="en-US" sz="1100" dirty="0"/>
                    </a:p>
                  </a:txBody>
                  <a:tcPr marL="121920" marR="121920" anchor="ctr"/>
                </a:tc>
                <a:tc>
                  <a:txBody>
                    <a:bodyPr/>
                    <a:lstStyle/>
                    <a:p>
                      <a:pPr algn="ctr"/>
                      <a:r>
                        <a:rPr lang="en-US" sz="1100" dirty="0"/>
                        <a:t>88.8</a:t>
                      </a:r>
                    </a:p>
                  </a:txBody>
                  <a:tcPr marL="121920" marR="121920" anchor="ctr"/>
                </a:tc>
                <a:extLst>
                  <a:ext uri="{0D108BD9-81ED-4DB2-BD59-A6C34878D82A}">
                    <a16:rowId xmlns:a16="http://schemas.microsoft.com/office/drawing/2014/main" val="10002"/>
                  </a:ext>
                </a:extLst>
              </a:tr>
              <a:tr h="493113">
                <a:tc>
                  <a:txBody>
                    <a:bodyPr/>
                    <a:lstStyle/>
                    <a:p>
                      <a:pPr algn="ctr" fontAlgn="b"/>
                      <a:r>
                        <a:rPr lang="en-US" sz="1100" b="0" u="none" strike="noStrike" dirty="0"/>
                        <a:t> Tajikistan</a:t>
                      </a:r>
                      <a:endParaRPr lang="en-US" sz="1100" b="0" i="0" u="none" strike="noStrike" dirty="0">
                        <a:solidFill>
                          <a:srgbClr val="000000"/>
                        </a:solidFill>
                        <a:latin typeface="Calibri"/>
                      </a:endParaRPr>
                    </a:p>
                  </a:txBody>
                  <a:tcPr marL="12700" marR="12700" marT="9525" marB="0" anchor="b"/>
                </a:tc>
                <a:tc>
                  <a:txBody>
                    <a:bodyPr/>
                    <a:lstStyle/>
                    <a:p>
                      <a:pPr algn="ctr"/>
                      <a:r>
                        <a:rPr lang="en-US" sz="1100" dirty="0" smtClean="0"/>
                        <a:t>7,006</a:t>
                      </a:r>
                      <a:endParaRPr lang="en-US" sz="1100" dirty="0"/>
                    </a:p>
                  </a:txBody>
                  <a:tcPr marL="121920" marR="121920" anchor="ctr"/>
                </a:tc>
                <a:tc>
                  <a:txBody>
                    <a:bodyPr/>
                    <a:lstStyle/>
                    <a:p>
                      <a:pPr algn="ctr"/>
                      <a:r>
                        <a:rPr lang="en-US" sz="1100" dirty="0"/>
                        <a:t>99.0</a:t>
                      </a:r>
                    </a:p>
                  </a:txBody>
                  <a:tcPr marL="121920" marR="121920" anchor="ctr"/>
                </a:tc>
                <a:extLst>
                  <a:ext uri="{0D108BD9-81ED-4DB2-BD59-A6C34878D82A}">
                    <a16:rowId xmlns:a16="http://schemas.microsoft.com/office/drawing/2014/main" val="10003"/>
                  </a:ext>
                </a:extLst>
              </a:tr>
              <a:tr h="493113">
                <a:tc>
                  <a:txBody>
                    <a:bodyPr/>
                    <a:lstStyle/>
                    <a:p>
                      <a:pPr algn="ctr" fontAlgn="b"/>
                      <a:r>
                        <a:rPr lang="en-US" sz="1100" b="0" u="none" strike="noStrike" dirty="0"/>
                        <a:t> Turkmenistan</a:t>
                      </a:r>
                      <a:endParaRPr lang="en-US" sz="1100" b="0" i="0" u="none" strike="noStrike" dirty="0">
                        <a:solidFill>
                          <a:srgbClr val="000000"/>
                        </a:solidFill>
                        <a:latin typeface="Calibri"/>
                      </a:endParaRPr>
                    </a:p>
                  </a:txBody>
                  <a:tcPr marL="12700" marR="12700" marT="9525" marB="0" anchor="b"/>
                </a:tc>
                <a:tc>
                  <a:txBody>
                    <a:bodyPr/>
                    <a:lstStyle/>
                    <a:p>
                      <a:pPr algn="ctr"/>
                      <a:r>
                        <a:rPr lang="en-US" sz="1100" dirty="0" smtClean="0"/>
                        <a:t>4,830</a:t>
                      </a:r>
                      <a:endParaRPr lang="en-US" sz="1100" dirty="0"/>
                    </a:p>
                  </a:txBody>
                  <a:tcPr marL="121920" marR="121920" anchor="ctr"/>
                </a:tc>
                <a:tc>
                  <a:txBody>
                    <a:bodyPr/>
                    <a:lstStyle/>
                    <a:p>
                      <a:pPr algn="ctr"/>
                      <a:r>
                        <a:rPr lang="en-US" sz="1100" dirty="0"/>
                        <a:t>93.3</a:t>
                      </a:r>
                    </a:p>
                  </a:txBody>
                  <a:tcPr marL="121920" marR="121920" anchor="ctr"/>
                </a:tc>
                <a:extLst>
                  <a:ext uri="{0D108BD9-81ED-4DB2-BD59-A6C34878D82A}">
                    <a16:rowId xmlns:a16="http://schemas.microsoft.com/office/drawing/2014/main" val="10004"/>
                  </a:ext>
                </a:extLst>
              </a:tr>
              <a:tr h="364267">
                <a:tc>
                  <a:txBody>
                    <a:bodyPr/>
                    <a:lstStyle/>
                    <a:p>
                      <a:pPr algn="ctr" fontAlgn="b"/>
                      <a:r>
                        <a:rPr lang="en-US" sz="1100" b="0" u="none" strike="noStrike" dirty="0"/>
                        <a:t> Uzbekistan</a:t>
                      </a:r>
                      <a:endParaRPr lang="en-US" sz="1100" b="0" i="0" u="none" strike="noStrike" dirty="0">
                        <a:solidFill>
                          <a:srgbClr val="000000"/>
                        </a:solidFill>
                        <a:latin typeface="Calibri"/>
                      </a:endParaRPr>
                    </a:p>
                  </a:txBody>
                  <a:tcPr marL="12700" marR="12700" marT="9525" marB="0" anchor="b"/>
                </a:tc>
                <a:tc>
                  <a:txBody>
                    <a:bodyPr/>
                    <a:lstStyle/>
                    <a:p>
                      <a:pPr marL="0" algn="ctr" defTabSz="914400" rtl="0" eaLnBrk="1" latinLnBrk="0" hangingPunct="1"/>
                      <a:r>
                        <a:rPr lang="en-US" sz="1100" kern="1200" dirty="0" smtClean="0">
                          <a:solidFill>
                            <a:schemeClr val="dk1"/>
                          </a:solidFill>
                          <a:latin typeface="+mn-lt"/>
                          <a:ea typeface="+mn-ea"/>
                          <a:cs typeface="+mn-cs"/>
                        </a:rPr>
                        <a:t>26,833</a:t>
                      </a:r>
                      <a:endParaRPr lang="en-US" sz="1100" kern="1200" dirty="0">
                        <a:solidFill>
                          <a:schemeClr val="dk1"/>
                        </a:solidFill>
                        <a:latin typeface="+mn-lt"/>
                        <a:ea typeface="+mn-ea"/>
                        <a:cs typeface="+mn-cs"/>
                      </a:endParaRPr>
                    </a:p>
                  </a:txBody>
                  <a:tcPr marL="121920" marR="121920" anchor="ctr"/>
                </a:tc>
                <a:tc>
                  <a:txBody>
                    <a:bodyPr/>
                    <a:lstStyle/>
                    <a:p>
                      <a:pPr marL="0" algn="ctr" defTabSz="914400" rtl="0" eaLnBrk="1" latinLnBrk="0" hangingPunct="1"/>
                      <a:r>
                        <a:rPr lang="en-US" sz="1100" kern="1200" dirty="0">
                          <a:solidFill>
                            <a:schemeClr val="dk1"/>
                          </a:solidFill>
                          <a:latin typeface="+mn-lt"/>
                          <a:ea typeface="+mn-ea"/>
                          <a:cs typeface="+mn-cs"/>
                        </a:rPr>
                        <a:t>96.5</a:t>
                      </a:r>
                    </a:p>
                  </a:txBody>
                  <a:tcPr marL="121920" marR="121920" anchor="ctr"/>
                </a:tc>
                <a:extLst>
                  <a:ext uri="{0D108BD9-81ED-4DB2-BD59-A6C34878D82A}">
                    <a16:rowId xmlns:a16="http://schemas.microsoft.com/office/drawing/2014/main" val="10005"/>
                  </a:ext>
                </a:extLst>
              </a:tr>
              <a:tr h="364267">
                <a:tc>
                  <a:txBody>
                    <a:bodyPr/>
                    <a:lstStyle/>
                    <a:p>
                      <a:pPr algn="ctr" fontAlgn="b"/>
                      <a:r>
                        <a:rPr lang="en-US" sz="1400" b="1" i="0" u="none" strike="noStrike" dirty="0" smtClean="0">
                          <a:solidFill>
                            <a:srgbClr val="000000"/>
                          </a:solidFill>
                          <a:latin typeface="Calibri"/>
                        </a:rPr>
                        <a:t>Aggregate</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marL="0" algn="ctr" defTabSz="914400" rtl="0" eaLnBrk="1" latinLnBrk="0" hangingPunct="1"/>
                      <a:r>
                        <a:rPr lang="en-US" sz="1400" b="1" kern="1200" dirty="0" smtClean="0">
                          <a:solidFill>
                            <a:schemeClr val="dk1"/>
                          </a:solidFill>
                          <a:latin typeface="+mn-lt"/>
                          <a:ea typeface="+mn-ea"/>
                          <a:cs typeface="+mn-cs"/>
                        </a:rPr>
                        <a:t>52,483</a:t>
                      </a:r>
                      <a:endParaRPr lang="en-US" sz="1400" b="1" kern="1200" dirty="0">
                        <a:solidFill>
                          <a:schemeClr val="dk1"/>
                        </a:solidFill>
                        <a:latin typeface="+mn-lt"/>
                        <a:ea typeface="+mn-ea"/>
                        <a:cs typeface="+mn-cs"/>
                      </a:endParaRPr>
                    </a:p>
                  </a:txBody>
                  <a:tcPr marL="121920" marR="121920" anchor="ctr">
                    <a:solidFill>
                      <a:schemeClr val="tx2">
                        <a:lumMod val="40000"/>
                        <a:lumOff val="60000"/>
                      </a:schemeClr>
                    </a:solidFill>
                  </a:tcPr>
                </a:tc>
                <a:tc>
                  <a:txBody>
                    <a:bodyPr/>
                    <a:lstStyle/>
                    <a:p>
                      <a:pPr marL="0" algn="ctr" defTabSz="914400" rtl="0" eaLnBrk="1" latinLnBrk="0" hangingPunct="1"/>
                      <a:r>
                        <a:rPr lang="en-US" sz="1400" b="1" kern="1200" dirty="0" smtClean="0">
                          <a:solidFill>
                            <a:schemeClr val="dk1"/>
                          </a:solidFill>
                          <a:latin typeface="+mn-lt"/>
                          <a:ea typeface="+mn-ea"/>
                          <a:cs typeface="+mn-cs"/>
                        </a:rPr>
                        <a:t>85.5%</a:t>
                      </a:r>
                      <a:endParaRPr lang="en-US" sz="1400" b="1" kern="1200" dirty="0">
                        <a:solidFill>
                          <a:schemeClr val="dk1"/>
                        </a:solidFill>
                        <a:latin typeface="+mn-lt"/>
                        <a:ea typeface="+mn-ea"/>
                        <a:cs typeface="+mn-cs"/>
                      </a:endParaRPr>
                    </a:p>
                  </a:txBody>
                  <a:tcPr marL="121920" marR="121920" anchor="ctr">
                    <a:solidFill>
                      <a:schemeClr val="tx2">
                        <a:lumMod val="40000"/>
                        <a:lumOff val="60000"/>
                      </a:schemeClr>
                    </a:solidFill>
                  </a:tcPr>
                </a:tc>
                <a:extLst>
                  <a:ext uri="{0D108BD9-81ED-4DB2-BD59-A6C34878D82A}">
                    <a16:rowId xmlns:a16="http://schemas.microsoft.com/office/drawing/2014/main" val="10006"/>
                  </a:ext>
                </a:extLst>
              </a:tr>
            </a:tbl>
          </a:graphicData>
        </a:graphic>
      </p:graphicFrame>
      <p:graphicFrame>
        <p:nvGraphicFramePr>
          <p:cNvPr id="15" name="Table 14"/>
          <p:cNvGraphicFramePr>
            <a:graphicFrameLocks noGrp="1"/>
          </p:cNvGraphicFramePr>
          <p:nvPr/>
        </p:nvGraphicFramePr>
        <p:xfrm>
          <a:off x="4064000" y="3429001"/>
          <a:ext cx="4064000" cy="3124202"/>
        </p:xfrm>
        <a:graphic>
          <a:graphicData uri="http://schemas.openxmlformats.org/drawingml/2006/table">
            <a:tbl>
              <a:tblPr>
                <a:tableStyleId>{3C2FFA5D-87B4-456A-9821-1D502468CF0F}</a:tableStyleId>
              </a:tblPr>
              <a:tblGrid>
                <a:gridCol w="1517940">
                  <a:extLst>
                    <a:ext uri="{9D8B030D-6E8A-4147-A177-3AD203B41FA5}">
                      <a16:colId xmlns:a16="http://schemas.microsoft.com/office/drawing/2014/main" val="20000"/>
                    </a:ext>
                  </a:extLst>
                </a:gridCol>
                <a:gridCol w="1755839">
                  <a:extLst>
                    <a:ext uri="{9D8B030D-6E8A-4147-A177-3AD203B41FA5}">
                      <a16:colId xmlns:a16="http://schemas.microsoft.com/office/drawing/2014/main" val="20001"/>
                    </a:ext>
                  </a:extLst>
                </a:gridCol>
                <a:gridCol w="790221">
                  <a:extLst>
                    <a:ext uri="{9D8B030D-6E8A-4147-A177-3AD203B41FA5}">
                      <a16:colId xmlns:a16="http://schemas.microsoft.com/office/drawing/2014/main" val="20002"/>
                    </a:ext>
                  </a:extLst>
                </a:gridCol>
              </a:tblGrid>
              <a:tr h="452517">
                <a:tc>
                  <a:txBody>
                    <a:bodyPr/>
                    <a:lstStyle/>
                    <a:p>
                      <a:pPr algn="ctr" fontAlgn="b"/>
                      <a:r>
                        <a:rPr lang="en-US" sz="1200" b="1" u="none" strike="noStrike" dirty="0"/>
                        <a:t>Countries</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chemeClr val="tx1"/>
                        </a:solidFill>
                        <a:latin typeface="Calibri"/>
                      </a:endParaRPr>
                    </a:p>
                  </a:txBody>
                  <a:tcPr marL="12700" marR="12700" marT="9525" marB="0" anchor="b">
                    <a:solidFill>
                      <a:schemeClr val="tx2">
                        <a:lumMod val="40000"/>
                        <a:lumOff val="60000"/>
                      </a:schemeClr>
                    </a:solidFill>
                  </a:tcPr>
                </a:tc>
                <a:extLst>
                  <a:ext uri="{0D108BD9-81ED-4DB2-BD59-A6C34878D82A}">
                    <a16:rowId xmlns:a16="http://schemas.microsoft.com/office/drawing/2014/main" val="10000"/>
                  </a:ext>
                </a:extLst>
              </a:tr>
              <a:tr h="290242">
                <a:tc>
                  <a:txBody>
                    <a:bodyPr/>
                    <a:lstStyle/>
                    <a:p>
                      <a:pPr algn="ctr" fontAlgn="b"/>
                      <a:r>
                        <a:rPr lang="en-US" sz="1100" b="0" u="none" strike="noStrike" dirty="0"/>
                        <a:t>Bangladesh</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148,607</a:t>
                      </a:r>
                      <a:endParaRPr lang="en-US" sz="1100" dirty="0"/>
                    </a:p>
                  </a:txBody>
                  <a:tcPr marL="121920" marR="121920" anchor="ctr"/>
                </a:tc>
                <a:tc>
                  <a:txBody>
                    <a:bodyPr/>
                    <a:lstStyle/>
                    <a:p>
                      <a:pPr algn="ctr"/>
                      <a:r>
                        <a:rPr lang="en-US" sz="1100" dirty="0" smtClean="0"/>
                        <a:t>90</a:t>
                      </a:r>
                      <a:endParaRPr lang="en-US" sz="1100" dirty="0"/>
                    </a:p>
                  </a:txBody>
                  <a:tcPr marL="121920" marR="121920" anchor="ctr"/>
                </a:tc>
                <a:extLst>
                  <a:ext uri="{0D108BD9-81ED-4DB2-BD59-A6C34878D82A}">
                    <a16:rowId xmlns:a16="http://schemas.microsoft.com/office/drawing/2014/main" val="10001"/>
                  </a:ext>
                </a:extLst>
              </a:tr>
              <a:tr h="290242">
                <a:tc>
                  <a:txBody>
                    <a:bodyPr/>
                    <a:lstStyle/>
                    <a:p>
                      <a:pPr algn="ctr" fontAlgn="b"/>
                      <a:r>
                        <a:rPr lang="en-US" sz="1100" b="0" u="none" strike="noStrike" dirty="0"/>
                        <a:t>Bhutan</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7</a:t>
                      </a:r>
                      <a:endParaRPr lang="en-US" sz="1100" dirty="0"/>
                    </a:p>
                  </a:txBody>
                  <a:tcPr marL="121920" marR="121920" anchor="ctr"/>
                </a:tc>
                <a:tc>
                  <a:txBody>
                    <a:bodyPr/>
                    <a:lstStyle/>
                    <a:p>
                      <a:pPr algn="ctr"/>
                      <a:r>
                        <a:rPr lang="en-US" sz="1100" dirty="0" smtClean="0"/>
                        <a:t>1</a:t>
                      </a:r>
                      <a:endParaRPr lang="en-US" sz="1100" dirty="0"/>
                    </a:p>
                  </a:txBody>
                  <a:tcPr marL="121920" marR="121920" anchor="ctr"/>
                </a:tc>
                <a:extLst>
                  <a:ext uri="{0D108BD9-81ED-4DB2-BD59-A6C34878D82A}">
                    <a16:rowId xmlns:a16="http://schemas.microsoft.com/office/drawing/2014/main" val="10002"/>
                  </a:ext>
                </a:extLst>
              </a:tr>
              <a:tr h="290242">
                <a:tc>
                  <a:txBody>
                    <a:bodyPr/>
                    <a:lstStyle/>
                    <a:p>
                      <a:pPr algn="ctr" fontAlgn="b"/>
                      <a:r>
                        <a:rPr lang="en-US" sz="1100" b="0" u="none" strike="noStrike" dirty="0"/>
                        <a:t>India</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177,286</a:t>
                      </a:r>
                      <a:endParaRPr lang="en-US" sz="1100" dirty="0"/>
                    </a:p>
                  </a:txBody>
                  <a:tcPr marL="121920" marR="121920" anchor="ctr"/>
                </a:tc>
                <a:tc>
                  <a:txBody>
                    <a:bodyPr/>
                    <a:lstStyle/>
                    <a:p>
                      <a:pPr algn="ctr"/>
                      <a:r>
                        <a:rPr lang="en-US" sz="1100" dirty="0"/>
                        <a:t>14.6</a:t>
                      </a:r>
                    </a:p>
                  </a:txBody>
                  <a:tcPr marL="121920" marR="121920" anchor="ctr"/>
                </a:tc>
                <a:extLst>
                  <a:ext uri="{0D108BD9-81ED-4DB2-BD59-A6C34878D82A}">
                    <a16:rowId xmlns:a16="http://schemas.microsoft.com/office/drawing/2014/main" val="10003"/>
                  </a:ext>
                </a:extLst>
              </a:tr>
              <a:tr h="290242">
                <a:tc>
                  <a:txBody>
                    <a:bodyPr/>
                    <a:lstStyle/>
                    <a:p>
                      <a:pPr algn="ctr" fontAlgn="b"/>
                      <a:r>
                        <a:rPr lang="en-US" sz="1100" b="0" u="none" strike="noStrike" dirty="0"/>
                        <a:t>Maldives</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309</a:t>
                      </a:r>
                      <a:endParaRPr lang="en-US" sz="1100" dirty="0"/>
                    </a:p>
                  </a:txBody>
                  <a:tcPr marL="121920" marR="121920" anchor="ctr"/>
                </a:tc>
                <a:tc>
                  <a:txBody>
                    <a:bodyPr/>
                    <a:lstStyle/>
                    <a:p>
                      <a:pPr algn="ctr"/>
                      <a:r>
                        <a:rPr lang="en-US" sz="1100" dirty="0"/>
                        <a:t>98.4</a:t>
                      </a:r>
                    </a:p>
                  </a:txBody>
                  <a:tcPr marL="121920" marR="121920" anchor="ctr"/>
                </a:tc>
                <a:extLst>
                  <a:ext uri="{0D108BD9-81ED-4DB2-BD59-A6C34878D82A}">
                    <a16:rowId xmlns:a16="http://schemas.microsoft.com/office/drawing/2014/main" val="10004"/>
                  </a:ext>
                </a:extLst>
              </a:tr>
              <a:tr h="290242">
                <a:tc>
                  <a:txBody>
                    <a:bodyPr/>
                    <a:lstStyle/>
                    <a:p>
                      <a:pPr algn="ctr" fontAlgn="b"/>
                      <a:r>
                        <a:rPr lang="en-US" sz="1100" b="0" u="none" strike="noStrike" dirty="0"/>
                        <a:t> Nepal</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1,253</a:t>
                      </a:r>
                      <a:endParaRPr lang="en-US" sz="1100" dirty="0"/>
                    </a:p>
                  </a:txBody>
                  <a:tcPr marL="121920" marR="121920" anchor="ctr"/>
                </a:tc>
                <a:tc>
                  <a:txBody>
                    <a:bodyPr/>
                    <a:lstStyle/>
                    <a:p>
                      <a:pPr algn="ctr"/>
                      <a:r>
                        <a:rPr lang="en-US" sz="1100" dirty="0"/>
                        <a:t>4.2</a:t>
                      </a:r>
                    </a:p>
                  </a:txBody>
                  <a:tcPr marL="121920" marR="121920" anchor="ctr"/>
                </a:tc>
                <a:extLst>
                  <a:ext uri="{0D108BD9-81ED-4DB2-BD59-A6C34878D82A}">
                    <a16:rowId xmlns:a16="http://schemas.microsoft.com/office/drawing/2014/main" val="10005"/>
                  </a:ext>
                </a:extLst>
              </a:tr>
              <a:tr h="290242">
                <a:tc>
                  <a:txBody>
                    <a:bodyPr/>
                    <a:lstStyle/>
                    <a:p>
                      <a:pPr algn="ctr" fontAlgn="b"/>
                      <a:r>
                        <a:rPr lang="en-US" sz="1100" b="0" u="none" strike="noStrike" dirty="0"/>
                        <a:t>Pakistan</a:t>
                      </a:r>
                      <a:endParaRPr lang="en-US" sz="1100" b="0" i="0" u="none" strike="noStrike" dirty="0">
                        <a:solidFill>
                          <a:schemeClr val="tx1"/>
                        </a:solidFill>
                        <a:latin typeface="Calibri"/>
                      </a:endParaRPr>
                    </a:p>
                  </a:txBody>
                  <a:tcPr marL="12700" marR="12700" marT="9525" marB="0" anchor="b"/>
                </a:tc>
                <a:tc>
                  <a:txBody>
                    <a:bodyPr/>
                    <a:lstStyle/>
                    <a:p>
                      <a:pPr algn="ctr"/>
                      <a:r>
                        <a:rPr lang="en-US" sz="1100" dirty="0" smtClean="0"/>
                        <a:t>178,097</a:t>
                      </a:r>
                      <a:endParaRPr lang="en-US" sz="1100" dirty="0"/>
                    </a:p>
                  </a:txBody>
                  <a:tcPr marL="121920" marR="121920" anchor="ctr"/>
                </a:tc>
                <a:tc>
                  <a:txBody>
                    <a:bodyPr/>
                    <a:lstStyle/>
                    <a:p>
                      <a:pPr algn="ctr"/>
                      <a:r>
                        <a:rPr lang="en-US" sz="1100" dirty="0"/>
                        <a:t>96.4</a:t>
                      </a:r>
                    </a:p>
                  </a:txBody>
                  <a:tcPr marL="121920" marR="121920" anchor="ctr"/>
                </a:tc>
                <a:extLst>
                  <a:ext uri="{0D108BD9-81ED-4DB2-BD59-A6C34878D82A}">
                    <a16:rowId xmlns:a16="http://schemas.microsoft.com/office/drawing/2014/main" val="10006"/>
                  </a:ext>
                </a:extLst>
              </a:tr>
              <a:tr h="290242">
                <a:tc>
                  <a:txBody>
                    <a:bodyPr/>
                    <a:lstStyle/>
                    <a:p>
                      <a:pPr algn="ctr" fontAlgn="b"/>
                      <a:r>
                        <a:rPr lang="en-US" sz="1100" b="0" u="none" strike="noStrike" dirty="0">
                          <a:solidFill>
                            <a:schemeClr val="bg2"/>
                          </a:solidFill>
                        </a:rPr>
                        <a:t> Sri Lanka</a:t>
                      </a:r>
                      <a:endParaRPr lang="en-US" sz="1100" b="0" i="0" u="none" strike="noStrike" dirty="0">
                        <a:solidFill>
                          <a:schemeClr val="bg2"/>
                        </a:solidFill>
                        <a:latin typeface="Calibri"/>
                      </a:endParaRPr>
                    </a:p>
                  </a:txBody>
                  <a:tcPr marL="12700" marR="12700" marT="9525" marB="0" anchor="b"/>
                </a:tc>
                <a:tc>
                  <a:txBody>
                    <a:bodyPr/>
                    <a:lstStyle/>
                    <a:p>
                      <a:pPr algn="ctr"/>
                      <a:r>
                        <a:rPr lang="en-US" sz="1100" dirty="0" smtClean="0"/>
                        <a:t>1,725</a:t>
                      </a:r>
                      <a:endParaRPr lang="en-US" sz="1100" dirty="0"/>
                    </a:p>
                  </a:txBody>
                  <a:tcPr marL="121920" marR="121920" anchor="ctr"/>
                </a:tc>
                <a:tc>
                  <a:txBody>
                    <a:bodyPr/>
                    <a:lstStyle/>
                    <a:p>
                      <a:pPr algn="ctr"/>
                      <a:r>
                        <a:rPr lang="en-US" sz="1100" dirty="0"/>
                        <a:t>8.5</a:t>
                      </a:r>
                    </a:p>
                  </a:txBody>
                  <a:tcPr marL="121920" marR="121920" anchor="ctr"/>
                </a:tc>
                <a:extLst>
                  <a:ext uri="{0D108BD9-81ED-4DB2-BD59-A6C34878D82A}">
                    <a16:rowId xmlns:a16="http://schemas.microsoft.com/office/drawing/2014/main" val="10007"/>
                  </a:ext>
                </a:extLst>
              </a:tr>
              <a:tr h="322922">
                <a:tc>
                  <a:txBody>
                    <a:bodyPr/>
                    <a:lstStyle/>
                    <a:p>
                      <a:pPr algn="ctr" fontAlgn="b"/>
                      <a:r>
                        <a:rPr lang="en-US" sz="1100" b="0" i="0" u="none" strike="noStrike" dirty="0" smtClean="0">
                          <a:solidFill>
                            <a:schemeClr val="bg2"/>
                          </a:solidFill>
                          <a:latin typeface="Calibri"/>
                        </a:rPr>
                        <a:t>Afghanistan </a:t>
                      </a:r>
                      <a:endParaRPr lang="en-US" sz="1100" b="0" i="0" u="none" strike="noStrike" dirty="0">
                        <a:solidFill>
                          <a:schemeClr val="bg2"/>
                        </a:solidFill>
                        <a:latin typeface="Calibri"/>
                      </a:endParaRPr>
                    </a:p>
                  </a:txBody>
                  <a:tcPr marL="12700" marR="12700" marT="9525" marB="0" anchor="b"/>
                </a:tc>
                <a:tc>
                  <a:txBody>
                    <a:bodyPr/>
                    <a:lstStyle/>
                    <a:p>
                      <a:pPr algn="ctr"/>
                      <a:r>
                        <a:rPr lang="en-US" sz="1100" dirty="0" smtClean="0"/>
                        <a:t>29,047</a:t>
                      </a:r>
                      <a:endParaRPr lang="en-US" sz="1100" dirty="0"/>
                    </a:p>
                  </a:txBody>
                  <a:tcPr marL="121920" marR="121920" anchor="ctr"/>
                </a:tc>
                <a:tc>
                  <a:txBody>
                    <a:bodyPr/>
                    <a:lstStyle/>
                    <a:p>
                      <a:pPr algn="ctr"/>
                      <a:r>
                        <a:rPr lang="en-US" sz="1100" dirty="0"/>
                        <a:t>99.8</a:t>
                      </a:r>
                    </a:p>
                  </a:txBody>
                  <a:tcPr marL="121920" marR="121920" anchor="ctr"/>
                </a:tc>
                <a:extLst>
                  <a:ext uri="{0D108BD9-81ED-4DB2-BD59-A6C34878D82A}">
                    <a16:rowId xmlns:a16="http://schemas.microsoft.com/office/drawing/2014/main" val="10008"/>
                  </a:ext>
                </a:extLst>
              </a:tr>
              <a:tr h="317069">
                <a:tc>
                  <a:txBody>
                    <a:bodyPr/>
                    <a:lstStyle/>
                    <a:p>
                      <a:pPr algn="ctr" fontAlgn="b"/>
                      <a:r>
                        <a:rPr lang="en-US" sz="1400" b="1" i="0" u="none" strike="noStrike" dirty="0" smtClean="0">
                          <a:solidFill>
                            <a:srgbClr val="000000"/>
                          </a:solidFill>
                          <a:latin typeface="Calibri"/>
                        </a:rPr>
                        <a:t>Aggregate </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rgbClr val="000000"/>
                          </a:solidFill>
                          <a:latin typeface="Calibri"/>
                        </a:rPr>
                        <a:t>536,331</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a:r>
                        <a:rPr lang="en-US" sz="1400" b="1" dirty="0" smtClean="0"/>
                        <a:t>33.2%</a:t>
                      </a:r>
                      <a:endParaRPr lang="en-US" sz="1400" b="1" dirty="0"/>
                    </a:p>
                  </a:txBody>
                  <a:tcPr marL="121920" marR="121920" anchor="ctr">
                    <a:solidFill>
                      <a:schemeClr val="tx2">
                        <a:lumMod val="40000"/>
                        <a:lumOff val="60000"/>
                      </a:schemeClr>
                    </a:solidFill>
                  </a:tcPr>
                </a:tc>
                <a:extLst>
                  <a:ext uri="{0D108BD9-81ED-4DB2-BD59-A6C34878D82A}">
                    <a16:rowId xmlns:a16="http://schemas.microsoft.com/office/drawing/2014/main" val="10009"/>
                  </a:ext>
                </a:extLst>
              </a:tr>
            </a:tbl>
          </a:graphicData>
        </a:graphic>
      </p:graphicFrame>
    </p:spTree>
  </p:cSld>
  <p:clrMapOvr>
    <a:masterClrMapping/>
  </p:clrMapOvr>
  <p:transition advClick="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3"/>
          <p:cNvSpPr txBox="1">
            <a:spLocks noChangeArrowheads="1"/>
          </p:cNvSpPr>
          <p:nvPr/>
        </p:nvSpPr>
        <p:spPr bwMode="auto">
          <a:xfrm>
            <a:off x="0" y="0"/>
            <a:ext cx="12192000" cy="838200"/>
          </a:xfrm>
          <a:prstGeom prst="rect">
            <a:avLst/>
          </a:prstGeom>
          <a:solidFill>
            <a:srgbClr val="35742A"/>
          </a:solidFill>
          <a:ln w="9525" algn="ctr">
            <a:noFill/>
            <a:miter lim="800000"/>
            <a:headEnd/>
            <a:tailEnd/>
          </a:ln>
          <a:effectLst/>
        </p:spPr>
        <p:txBody>
          <a:bodyPr anchor="ctr"/>
          <a:lstStyle/>
          <a:p>
            <a:pPr marL="381000" indent="-381000" algn="ctr">
              <a:lnSpc>
                <a:spcPct val="80000"/>
              </a:lnSpc>
            </a:pPr>
            <a:r>
              <a:rPr lang="en-GB" sz="3200" b="1" dirty="0" smtClean="0">
                <a:solidFill>
                  <a:srgbClr val="FFFFFF"/>
                </a:solidFill>
                <a:cs typeface="Arial" charset="0"/>
              </a:rPr>
              <a:t>Need Assessment of Islamic Microfinance for</a:t>
            </a:r>
          </a:p>
          <a:p>
            <a:pPr marL="381000" indent="-381000" algn="ctr">
              <a:lnSpc>
                <a:spcPct val="80000"/>
              </a:lnSpc>
            </a:pPr>
            <a:r>
              <a:rPr lang="en-US" sz="3200" b="1" dirty="0" smtClean="0">
                <a:solidFill>
                  <a:srgbClr val="FFFFFF"/>
                </a:solidFill>
                <a:cs typeface="Arial" charset="0"/>
              </a:rPr>
              <a:t>West Africa and MENA Region</a:t>
            </a:r>
            <a:endParaRPr lang="en-GB" sz="3200" b="1" dirty="0">
              <a:solidFill>
                <a:srgbClr val="FFFFFF"/>
              </a:solidFill>
              <a:cs typeface="Arial" charset="0"/>
            </a:endParaRPr>
          </a:p>
        </p:txBody>
      </p:sp>
      <p:sp>
        <p:nvSpPr>
          <p:cNvPr id="9" name="Rectangle 8"/>
          <p:cNvSpPr/>
          <p:nvPr/>
        </p:nvSpPr>
        <p:spPr>
          <a:xfrm>
            <a:off x="7315200" y="838201"/>
            <a:ext cx="3439916" cy="646331"/>
          </a:xfrm>
          <a:prstGeom prst="rect">
            <a:avLst/>
          </a:prstGeom>
        </p:spPr>
        <p:txBody>
          <a:bodyPr wrap="none">
            <a:spAutoFit/>
          </a:bodyPr>
          <a:lstStyle/>
          <a:p>
            <a:pPr algn="ctr" fontAlgn="b"/>
            <a:r>
              <a:rPr lang="en-US" sz="2000" b="1" u="sng" dirty="0" smtClean="0">
                <a:solidFill>
                  <a:schemeClr val="bg1"/>
                </a:solidFill>
              </a:rPr>
              <a:t>MENA Region</a:t>
            </a:r>
          </a:p>
          <a:p>
            <a:pPr algn="ctr" fontAlgn="b"/>
            <a:r>
              <a:rPr lang="en-US" sz="1600" dirty="0" smtClean="0">
                <a:solidFill>
                  <a:schemeClr val="bg1"/>
                </a:solidFill>
              </a:rPr>
              <a:t>(Middle East &amp; North Africa Region)</a:t>
            </a:r>
            <a:endParaRPr lang="en-US" sz="1600" dirty="0">
              <a:solidFill>
                <a:schemeClr val="bg1"/>
              </a:solidFill>
            </a:endParaRPr>
          </a:p>
        </p:txBody>
      </p:sp>
      <p:sp>
        <p:nvSpPr>
          <p:cNvPr id="13" name="Rectangle 12"/>
          <p:cNvSpPr/>
          <p:nvPr/>
        </p:nvSpPr>
        <p:spPr>
          <a:xfrm>
            <a:off x="1117600" y="914400"/>
            <a:ext cx="1538050" cy="400110"/>
          </a:xfrm>
          <a:prstGeom prst="rect">
            <a:avLst/>
          </a:prstGeom>
        </p:spPr>
        <p:txBody>
          <a:bodyPr wrap="none">
            <a:spAutoFit/>
          </a:bodyPr>
          <a:lstStyle/>
          <a:p>
            <a:r>
              <a:rPr lang="en-US" sz="2000" b="1" u="sng" dirty="0" smtClean="0">
                <a:solidFill>
                  <a:schemeClr val="bg1"/>
                </a:solidFill>
              </a:rPr>
              <a:t>West Africa</a:t>
            </a:r>
          </a:p>
        </p:txBody>
      </p:sp>
      <p:pic>
        <p:nvPicPr>
          <p:cNvPr id="53250" name="Picture 2"/>
          <p:cNvPicPr>
            <a:picLocks noChangeAspect="1" noChangeArrowheads="1"/>
          </p:cNvPicPr>
          <p:nvPr/>
        </p:nvPicPr>
        <p:blipFill>
          <a:blip r:embed="rId3"/>
          <a:srcRect/>
          <a:stretch>
            <a:fillRect/>
          </a:stretch>
        </p:blipFill>
        <p:spPr bwMode="auto">
          <a:xfrm>
            <a:off x="4775200" y="1981201"/>
            <a:ext cx="2641600" cy="1900989"/>
          </a:xfrm>
          <a:prstGeom prst="ellipse">
            <a:avLst/>
          </a:prstGeom>
          <a:ln>
            <a:noFill/>
          </a:ln>
          <a:effectLst>
            <a:softEdge rad="112500"/>
          </a:effectLst>
        </p:spPr>
      </p:pic>
      <p:pic>
        <p:nvPicPr>
          <p:cNvPr id="53251" name="Picture 3"/>
          <p:cNvPicPr>
            <a:picLocks noChangeAspect="1" noChangeArrowheads="1"/>
          </p:cNvPicPr>
          <p:nvPr/>
        </p:nvPicPr>
        <p:blipFill>
          <a:blip r:embed="rId4" cstate="print"/>
          <a:srcRect t="21505"/>
          <a:stretch>
            <a:fillRect/>
          </a:stretch>
        </p:blipFill>
        <p:spPr bwMode="auto">
          <a:xfrm>
            <a:off x="4470400" y="4267200"/>
            <a:ext cx="3017520" cy="1676400"/>
          </a:xfrm>
          <a:prstGeom prst="ellipse">
            <a:avLst/>
          </a:prstGeom>
          <a:solidFill>
            <a:schemeClr val="accent1">
              <a:alpha val="97000"/>
            </a:schemeClr>
          </a:solidFill>
          <a:ln>
            <a:noFill/>
          </a:ln>
          <a:effectLst>
            <a:softEdge rad="112500"/>
          </a:effectLst>
        </p:spPr>
      </p:pic>
      <p:graphicFrame>
        <p:nvGraphicFramePr>
          <p:cNvPr id="15" name="Table 14"/>
          <p:cNvGraphicFramePr>
            <a:graphicFrameLocks noGrp="1"/>
          </p:cNvGraphicFramePr>
          <p:nvPr/>
        </p:nvGraphicFramePr>
        <p:xfrm>
          <a:off x="609600" y="1469696"/>
          <a:ext cx="3454400" cy="5093781"/>
        </p:xfrm>
        <a:graphic>
          <a:graphicData uri="http://schemas.openxmlformats.org/drawingml/2006/table">
            <a:tbl>
              <a:tblPr>
                <a:tableStyleId>{3C2FFA5D-87B4-456A-9821-1D502468CF0F}</a:tableStyleId>
              </a:tblPr>
              <a:tblGrid>
                <a:gridCol w="1302297">
                  <a:extLst>
                    <a:ext uri="{9D8B030D-6E8A-4147-A177-3AD203B41FA5}">
                      <a16:colId xmlns:a16="http://schemas.microsoft.com/office/drawing/2014/main" val="20000"/>
                    </a:ext>
                  </a:extLst>
                </a:gridCol>
                <a:gridCol w="1339303">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tblGrid>
              <a:tr h="365003">
                <a:tc>
                  <a:txBody>
                    <a:bodyPr/>
                    <a:lstStyle/>
                    <a:p>
                      <a:pPr algn="ctr" fontAlgn="b"/>
                      <a:r>
                        <a:rPr lang="en-US" sz="1200" b="1" u="none" strike="noStrike" dirty="0"/>
                        <a:t>Countries</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 </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extLst>
                  <a:ext uri="{0D108BD9-81ED-4DB2-BD59-A6C34878D82A}">
                    <a16:rowId xmlns:a16="http://schemas.microsoft.com/office/drawing/2014/main" val="10000"/>
                  </a:ext>
                </a:extLst>
              </a:tr>
              <a:tr h="283154">
                <a:tc>
                  <a:txBody>
                    <a:bodyPr/>
                    <a:lstStyle/>
                    <a:p>
                      <a:pPr algn="ctr" fontAlgn="b"/>
                      <a:r>
                        <a:rPr lang="en-US" sz="1000" b="0" u="none" strike="noStrike" dirty="0" smtClean="0"/>
                        <a:t>Benin</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2,259</a:t>
                      </a:r>
                      <a:endParaRPr lang="en-US" sz="1000" dirty="0"/>
                    </a:p>
                  </a:txBody>
                  <a:tcPr marL="121920" marR="121920" anchor="ctr"/>
                </a:tc>
                <a:tc>
                  <a:txBody>
                    <a:bodyPr/>
                    <a:lstStyle/>
                    <a:p>
                      <a:pPr algn="ctr"/>
                      <a:r>
                        <a:rPr lang="en-US" sz="1000" dirty="0"/>
                        <a:t>24.5</a:t>
                      </a:r>
                    </a:p>
                  </a:txBody>
                  <a:tcPr marL="121920" marR="121920" anchor="ctr"/>
                </a:tc>
                <a:extLst>
                  <a:ext uri="{0D108BD9-81ED-4DB2-BD59-A6C34878D82A}">
                    <a16:rowId xmlns:a16="http://schemas.microsoft.com/office/drawing/2014/main" val="10001"/>
                  </a:ext>
                </a:extLst>
              </a:tr>
              <a:tr h="283154">
                <a:tc>
                  <a:txBody>
                    <a:bodyPr/>
                    <a:lstStyle/>
                    <a:p>
                      <a:pPr algn="ctr" fontAlgn="b"/>
                      <a:r>
                        <a:rPr lang="en-US" sz="1000" b="0" u="none" strike="noStrike" dirty="0" smtClean="0"/>
                        <a:t>Burkina Faso</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9,600</a:t>
                      </a:r>
                      <a:endParaRPr lang="en-US" sz="1000" dirty="0"/>
                    </a:p>
                  </a:txBody>
                  <a:tcPr marL="121920" marR="121920" anchor="ctr"/>
                </a:tc>
                <a:tc>
                  <a:txBody>
                    <a:bodyPr/>
                    <a:lstStyle/>
                    <a:p>
                      <a:pPr algn="ctr"/>
                      <a:r>
                        <a:rPr lang="en-US" sz="1000" dirty="0"/>
                        <a:t>58.9</a:t>
                      </a:r>
                    </a:p>
                  </a:txBody>
                  <a:tcPr marL="121920" marR="121920" anchor="ctr"/>
                </a:tc>
                <a:extLst>
                  <a:ext uri="{0D108BD9-81ED-4DB2-BD59-A6C34878D82A}">
                    <a16:rowId xmlns:a16="http://schemas.microsoft.com/office/drawing/2014/main" val="10002"/>
                  </a:ext>
                </a:extLst>
              </a:tr>
              <a:tr h="283154">
                <a:tc>
                  <a:txBody>
                    <a:bodyPr/>
                    <a:lstStyle/>
                    <a:p>
                      <a:pPr algn="ctr" fontAlgn="b"/>
                      <a:r>
                        <a:rPr lang="en-US" sz="1000" b="0" u="none" strike="noStrike" dirty="0" smtClean="0"/>
                        <a:t>Cape Verde</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a:t>&lt; </a:t>
                      </a:r>
                      <a:r>
                        <a:rPr lang="en-US" sz="1000" dirty="0" smtClean="0"/>
                        <a:t>1</a:t>
                      </a:r>
                      <a:endParaRPr lang="en-US" sz="1000" dirty="0"/>
                    </a:p>
                  </a:txBody>
                  <a:tcPr marL="121920" marR="121920" anchor="ctr"/>
                </a:tc>
                <a:tc>
                  <a:txBody>
                    <a:bodyPr/>
                    <a:lstStyle/>
                    <a:p>
                      <a:pPr algn="ctr"/>
                      <a:r>
                        <a:rPr lang="en-US" sz="1000" dirty="0"/>
                        <a:t>0.1</a:t>
                      </a:r>
                    </a:p>
                  </a:txBody>
                  <a:tcPr marL="121920" marR="121920" anchor="ctr"/>
                </a:tc>
                <a:extLst>
                  <a:ext uri="{0D108BD9-81ED-4DB2-BD59-A6C34878D82A}">
                    <a16:rowId xmlns:a16="http://schemas.microsoft.com/office/drawing/2014/main" val="10003"/>
                  </a:ext>
                </a:extLst>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The Gambia</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1,669</a:t>
                      </a:r>
                      <a:endParaRPr lang="en-US" sz="1000" dirty="0"/>
                    </a:p>
                  </a:txBody>
                  <a:tcPr marL="121920" marR="121920" anchor="ctr"/>
                </a:tc>
                <a:tc>
                  <a:txBody>
                    <a:bodyPr/>
                    <a:lstStyle/>
                    <a:p>
                      <a:pPr algn="ctr"/>
                      <a:r>
                        <a:rPr lang="en-US" sz="1000" dirty="0"/>
                        <a:t>95.3</a:t>
                      </a:r>
                    </a:p>
                  </a:txBody>
                  <a:tcPr marL="121920" marR="121920" anchor="ctr"/>
                </a:tc>
                <a:extLst>
                  <a:ext uri="{0D108BD9-81ED-4DB2-BD59-A6C34878D82A}">
                    <a16:rowId xmlns:a16="http://schemas.microsoft.com/office/drawing/2014/main" val="10004"/>
                  </a:ext>
                </a:extLst>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Ghana</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3,906</a:t>
                      </a:r>
                      <a:endParaRPr lang="en-US" sz="1000" dirty="0"/>
                    </a:p>
                  </a:txBody>
                  <a:tcPr marL="121920" marR="121920" anchor="ctr"/>
                </a:tc>
                <a:tc>
                  <a:txBody>
                    <a:bodyPr/>
                    <a:lstStyle/>
                    <a:p>
                      <a:pPr algn="ctr"/>
                      <a:r>
                        <a:rPr lang="en-US" sz="1000" dirty="0"/>
                        <a:t>16.1</a:t>
                      </a:r>
                    </a:p>
                  </a:txBody>
                  <a:tcPr marL="121920" marR="121920" anchor="ctr"/>
                </a:tc>
                <a:extLst>
                  <a:ext uri="{0D108BD9-81ED-4DB2-BD59-A6C34878D82A}">
                    <a16:rowId xmlns:a16="http://schemas.microsoft.com/office/drawing/2014/main" val="10005"/>
                  </a:ext>
                </a:extLst>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Guinea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8,693</a:t>
                      </a:r>
                      <a:endParaRPr lang="en-US" sz="1000" dirty="0"/>
                    </a:p>
                  </a:txBody>
                  <a:tcPr marL="121920" marR="121920" anchor="ctr"/>
                </a:tc>
                <a:tc>
                  <a:txBody>
                    <a:bodyPr/>
                    <a:lstStyle/>
                    <a:p>
                      <a:pPr algn="ctr"/>
                      <a:r>
                        <a:rPr lang="en-US" sz="1000" dirty="0"/>
                        <a:t>84.2</a:t>
                      </a:r>
                    </a:p>
                  </a:txBody>
                  <a:tcPr marL="121920" marR="121920" anchor="ctr"/>
                </a:tc>
                <a:extLst>
                  <a:ext uri="{0D108BD9-81ED-4DB2-BD59-A6C34878D82A}">
                    <a16:rowId xmlns:a16="http://schemas.microsoft.com/office/drawing/2014/main" val="10006"/>
                  </a:ext>
                </a:extLst>
              </a:tr>
              <a:tr h="18803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Guinea-Bissau</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fontAlgn="b"/>
                      <a:r>
                        <a:rPr lang="en-US" sz="1000" b="0" i="0" u="none" strike="noStrike" dirty="0" smtClean="0">
                          <a:solidFill>
                            <a:srgbClr val="000000"/>
                          </a:solidFill>
                          <a:latin typeface="Calibri"/>
                        </a:rPr>
                        <a:t>-</a:t>
                      </a:r>
                      <a:endParaRPr lang="en-US" sz="1000" b="0" i="0" u="none" strike="noStrike" dirty="0">
                        <a:solidFill>
                          <a:srgbClr val="000000"/>
                        </a:solidFill>
                        <a:latin typeface="Calibri"/>
                      </a:endParaRPr>
                    </a:p>
                  </a:txBody>
                  <a:tcPr marL="12700" marR="12700" marT="9525" marB="0" anchor="b"/>
                </a:tc>
                <a:tc>
                  <a:txBody>
                    <a:bodyPr/>
                    <a:lstStyle/>
                    <a:p>
                      <a:pPr algn="ctr" fontAlgn="b"/>
                      <a:r>
                        <a:rPr lang="en-US" sz="1000" b="1" i="0" u="none" strike="noStrike" dirty="0" smtClean="0">
                          <a:solidFill>
                            <a:srgbClr val="000000"/>
                          </a:solidFill>
                          <a:latin typeface="Calibri"/>
                        </a:rPr>
                        <a:t>-</a:t>
                      </a:r>
                      <a:endParaRPr lang="en-US" sz="1000" b="1" i="0" u="none" strike="noStrike" dirty="0">
                        <a:solidFill>
                          <a:srgbClr val="000000"/>
                        </a:solidFill>
                        <a:latin typeface="Calibri"/>
                      </a:endParaRPr>
                    </a:p>
                  </a:txBody>
                  <a:tcPr marL="12700" marR="12700" marT="9525" marB="0" anchor="b"/>
                </a:tc>
                <a:extLst>
                  <a:ext uri="{0D108BD9-81ED-4DB2-BD59-A6C34878D82A}">
                    <a16:rowId xmlns:a16="http://schemas.microsoft.com/office/drawing/2014/main" val="10007"/>
                  </a:ext>
                </a:extLst>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Liberia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523</a:t>
                      </a:r>
                      <a:endParaRPr lang="en-US" sz="1000" dirty="0"/>
                    </a:p>
                  </a:txBody>
                  <a:tcPr marL="121920" marR="121920" anchor="ctr"/>
                </a:tc>
                <a:tc>
                  <a:txBody>
                    <a:bodyPr/>
                    <a:lstStyle/>
                    <a:p>
                      <a:pPr algn="ctr"/>
                      <a:r>
                        <a:rPr lang="en-US" sz="1000" dirty="0"/>
                        <a:t>12.8</a:t>
                      </a:r>
                    </a:p>
                  </a:txBody>
                  <a:tcPr marL="121920" marR="121920" anchor="ctr"/>
                </a:tc>
                <a:extLst>
                  <a:ext uri="{0D108BD9-81ED-4DB2-BD59-A6C34878D82A}">
                    <a16:rowId xmlns:a16="http://schemas.microsoft.com/office/drawing/2014/main" val="10008"/>
                  </a:ext>
                </a:extLst>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Mali</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12,316</a:t>
                      </a:r>
                      <a:endParaRPr lang="en-US" sz="1000" dirty="0"/>
                    </a:p>
                  </a:txBody>
                  <a:tcPr marL="121920" marR="121920" anchor="ctr"/>
                </a:tc>
                <a:tc>
                  <a:txBody>
                    <a:bodyPr/>
                    <a:lstStyle/>
                    <a:p>
                      <a:pPr algn="ctr"/>
                      <a:r>
                        <a:rPr lang="en-US" sz="1000" dirty="0"/>
                        <a:t>92.4</a:t>
                      </a:r>
                    </a:p>
                  </a:txBody>
                  <a:tcPr marL="121920" marR="121920" anchor="ctr"/>
                </a:tc>
                <a:extLst>
                  <a:ext uri="{0D108BD9-81ED-4DB2-BD59-A6C34878D82A}">
                    <a16:rowId xmlns:a16="http://schemas.microsoft.com/office/drawing/2014/main" val="10009"/>
                  </a:ext>
                </a:extLst>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Mauritania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3,338</a:t>
                      </a:r>
                      <a:endParaRPr lang="en-US" sz="1000" dirty="0"/>
                    </a:p>
                  </a:txBody>
                  <a:tcPr marL="121920" marR="121920" anchor="ctr"/>
                </a:tc>
                <a:tc>
                  <a:txBody>
                    <a:bodyPr/>
                    <a:lstStyle/>
                    <a:p>
                      <a:pPr algn="ctr"/>
                      <a:r>
                        <a:rPr lang="en-US" sz="1000" dirty="0"/>
                        <a:t>99.2</a:t>
                      </a:r>
                    </a:p>
                  </a:txBody>
                  <a:tcPr marL="121920" marR="121920" anchor="ctr"/>
                </a:tc>
                <a:extLst>
                  <a:ext uri="{0D108BD9-81ED-4DB2-BD59-A6C34878D82A}">
                    <a16:rowId xmlns:a16="http://schemas.microsoft.com/office/drawing/2014/main" val="10010"/>
                  </a:ext>
                </a:extLst>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Niger</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15,627</a:t>
                      </a:r>
                      <a:endParaRPr lang="en-US" sz="1000" dirty="0"/>
                    </a:p>
                  </a:txBody>
                  <a:tcPr marL="121920" marR="121920" anchor="ctr"/>
                </a:tc>
                <a:tc>
                  <a:txBody>
                    <a:bodyPr/>
                    <a:lstStyle/>
                    <a:p>
                      <a:pPr algn="ctr"/>
                      <a:r>
                        <a:rPr lang="en-US" sz="1000" dirty="0"/>
                        <a:t>98.3</a:t>
                      </a:r>
                    </a:p>
                  </a:txBody>
                  <a:tcPr marL="121920" marR="121920" anchor="ctr"/>
                </a:tc>
                <a:extLst>
                  <a:ext uri="{0D108BD9-81ED-4DB2-BD59-A6C34878D82A}">
                    <a16:rowId xmlns:a16="http://schemas.microsoft.com/office/drawing/2014/main" val="10011"/>
                  </a:ext>
                </a:extLst>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Nigeria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75,728</a:t>
                      </a:r>
                      <a:endParaRPr lang="en-US" sz="1000" dirty="0"/>
                    </a:p>
                  </a:txBody>
                  <a:tcPr marL="121920" marR="121920" anchor="ctr"/>
                </a:tc>
                <a:tc>
                  <a:txBody>
                    <a:bodyPr/>
                    <a:lstStyle/>
                    <a:p>
                      <a:pPr algn="ctr"/>
                      <a:r>
                        <a:rPr lang="en-US" sz="1000" dirty="0"/>
                        <a:t>47.9</a:t>
                      </a:r>
                    </a:p>
                  </a:txBody>
                  <a:tcPr marL="121920" marR="121920" anchor="ctr"/>
                </a:tc>
                <a:extLst>
                  <a:ext uri="{0D108BD9-81ED-4DB2-BD59-A6C34878D82A}">
                    <a16:rowId xmlns:a16="http://schemas.microsoft.com/office/drawing/2014/main" val="10012"/>
                  </a:ext>
                </a:extLst>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Senegal</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12,333</a:t>
                      </a:r>
                      <a:endParaRPr lang="en-US" sz="1000" dirty="0"/>
                    </a:p>
                  </a:txBody>
                  <a:tcPr marL="121920" marR="121920" anchor="ctr"/>
                </a:tc>
                <a:tc>
                  <a:txBody>
                    <a:bodyPr/>
                    <a:lstStyle/>
                    <a:p>
                      <a:pPr algn="ctr"/>
                      <a:r>
                        <a:rPr lang="en-US" sz="1000" dirty="0"/>
                        <a:t>95.9</a:t>
                      </a:r>
                    </a:p>
                  </a:txBody>
                  <a:tcPr marL="121920" marR="121920" anchor="ctr"/>
                </a:tc>
                <a:extLst>
                  <a:ext uri="{0D108BD9-81ED-4DB2-BD59-A6C34878D82A}">
                    <a16:rowId xmlns:a16="http://schemas.microsoft.com/office/drawing/2014/main" val="10013"/>
                  </a:ext>
                </a:extLst>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Sierra Leone </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12,333</a:t>
                      </a:r>
                      <a:endParaRPr lang="en-US" sz="1000" dirty="0"/>
                    </a:p>
                  </a:txBody>
                  <a:tcPr marL="121920" marR="121920" anchor="ctr"/>
                </a:tc>
                <a:tc>
                  <a:txBody>
                    <a:bodyPr/>
                    <a:lstStyle/>
                    <a:p>
                      <a:pPr algn="ctr"/>
                      <a:r>
                        <a:rPr lang="en-US" sz="1000" dirty="0"/>
                        <a:t>95.9</a:t>
                      </a:r>
                    </a:p>
                  </a:txBody>
                  <a:tcPr marL="121920" marR="121920" anchor="ctr"/>
                </a:tc>
                <a:extLst>
                  <a:ext uri="{0D108BD9-81ED-4DB2-BD59-A6C34878D82A}">
                    <a16:rowId xmlns:a16="http://schemas.microsoft.com/office/drawing/2014/main" val="10014"/>
                  </a:ext>
                </a:extLst>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Senegal  Sierra</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12,333</a:t>
                      </a:r>
                      <a:endParaRPr lang="en-US" sz="1000" dirty="0"/>
                    </a:p>
                  </a:txBody>
                  <a:tcPr marL="121920" marR="121920" anchor="ctr"/>
                </a:tc>
                <a:tc>
                  <a:txBody>
                    <a:bodyPr/>
                    <a:lstStyle/>
                    <a:p>
                      <a:pPr algn="ctr"/>
                      <a:r>
                        <a:rPr lang="en-US" sz="1000" dirty="0"/>
                        <a:t>95.9</a:t>
                      </a:r>
                    </a:p>
                  </a:txBody>
                  <a:tcPr marL="121920" marR="121920" anchor="ctr"/>
                </a:tc>
                <a:extLst>
                  <a:ext uri="{0D108BD9-81ED-4DB2-BD59-A6C34878D82A}">
                    <a16:rowId xmlns:a16="http://schemas.microsoft.com/office/drawing/2014/main" val="10015"/>
                  </a:ext>
                </a:extLst>
              </a:tr>
              <a:tr h="28315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smtClean="0">
                          <a:solidFill>
                            <a:schemeClr val="dk1"/>
                          </a:solidFill>
                          <a:latin typeface="+mn-lt"/>
                          <a:ea typeface="+mn-ea"/>
                          <a:cs typeface="+mn-cs"/>
                        </a:rPr>
                        <a:t>Togo</a:t>
                      </a:r>
                      <a:endParaRPr lang="en-US" sz="1000" b="0" u="none" strike="noStrike" kern="1200" dirty="0">
                        <a:solidFill>
                          <a:schemeClr val="dk1"/>
                        </a:solidFill>
                        <a:latin typeface="+mn-lt"/>
                        <a:ea typeface="+mn-ea"/>
                        <a:cs typeface="+mn-cs"/>
                      </a:endParaRPr>
                    </a:p>
                  </a:txBody>
                  <a:tcPr marL="12700" marR="12700" marT="9525" marB="0" anchor="b"/>
                </a:tc>
                <a:tc>
                  <a:txBody>
                    <a:bodyPr/>
                    <a:lstStyle/>
                    <a:p>
                      <a:pPr algn="ctr"/>
                      <a:r>
                        <a:rPr lang="en-US" sz="1000" dirty="0" smtClean="0"/>
                        <a:t>827</a:t>
                      </a:r>
                      <a:endParaRPr lang="en-US" sz="1000" dirty="0"/>
                    </a:p>
                  </a:txBody>
                  <a:tcPr marL="121920" marR="121920" anchor="ctr"/>
                </a:tc>
                <a:tc>
                  <a:txBody>
                    <a:bodyPr/>
                    <a:lstStyle/>
                    <a:p>
                      <a:pPr algn="ctr"/>
                      <a:r>
                        <a:rPr lang="en-US" sz="1000" dirty="0"/>
                        <a:t>12.2</a:t>
                      </a:r>
                    </a:p>
                  </a:txBody>
                  <a:tcPr marL="121920" marR="121920" anchor="ctr"/>
                </a:tc>
                <a:extLst>
                  <a:ext uri="{0D108BD9-81ED-4DB2-BD59-A6C34878D82A}">
                    <a16:rowId xmlns:a16="http://schemas.microsoft.com/office/drawing/2014/main" val="10016"/>
                  </a:ext>
                </a:extLst>
              </a:tr>
              <a:tr h="283154">
                <a:tc>
                  <a:txBody>
                    <a:bodyPr/>
                    <a:lstStyle/>
                    <a:p>
                      <a:pPr algn="ctr" fontAlgn="b"/>
                      <a:r>
                        <a:rPr lang="en-US" sz="1400" b="1" i="0" u="none" strike="noStrike" dirty="0" smtClean="0">
                          <a:solidFill>
                            <a:srgbClr val="000000"/>
                          </a:solidFill>
                          <a:latin typeface="Calibri"/>
                        </a:rPr>
                        <a:t>Aggregate</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rgbClr val="000000"/>
                          </a:solidFill>
                          <a:latin typeface="Calibri"/>
                        </a:rPr>
                        <a:t>171,485</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rgbClr val="000000"/>
                          </a:solidFill>
                          <a:latin typeface="Calibri"/>
                        </a:rPr>
                        <a:t>57.8%</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extLst>
                  <a:ext uri="{0D108BD9-81ED-4DB2-BD59-A6C34878D82A}">
                    <a16:rowId xmlns:a16="http://schemas.microsoft.com/office/drawing/2014/main" val="10017"/>
                  </a:ext>
                </a:extLst>
              </a:tr>
            </a:tbl>
          </a:graphicData>
        </a:graphic>
      </p:graphicFrame>
      <p:graphicFrame>
        <p:nvGraphicFramePr>
          <p:cNvPr id="10" name="Table 9"/>
          <p:cNvGraphicFramePr>
            <a:graphicFrameLocks noGrp="1"/>
          </p:cNvGraphicFramePr>
          <p:nvPr/>
        </p:nvGraphicFramePr>
        <p:xfrm>
          <a:off x="7823201" y="1524000"/>
          <a:ext cx="3860801" cy="5029203"/>
        </p:xfrm>
        <a:graphic>
          <a:graphicData uri="http://schemas.openxmlformats.org/drawingml/2006/table">
            <a:tbl>
              <a:tblPr>
                <a:tableStyleId>{3C2FFA5D-87B4-456A-9821-1D502468CF0F}</a:tableStyleId>
              </a:tblPr>
              <a:tblGrid>
                <a:gridCol w="1455509">
                  <a:extLst>
                    <a:ext uri="{9D8B030D-6E8A-4147-A177-3AD203B41FA5}">
                      <a16:colId xmlns:a16="http://schemas.microsoft.com/office/drawing/2014/main" val="20000"/>
                    </a:ext>
                  </a:extLst>
                </a:gridCol>
                <a:gridCol w="1496868">
                  <a:extLst>
                    <a:ext uri="{9D8B030D-6E8A-4147-A177-3AD203B41FA5}">
                      <a16:colId xmlns:a16="http://schemas.microsoft.com/office/drawing/2014/main" val="20001"/>
                    </a:ext>
                  </a:extLst>
                </a:gridCol>
                <a:gridCol w="908424">
                  <a:extLst>
                    <a:ext uri="{9D8B030D-6E8A-4147-A177-3AD203B41FA5}">
                      <a16:colId xmlns:a16="http://schemas.microsoft.com/office/drawing/2014/main" val="20002"/>
                    </a:ext>
                  </a:extLst>
                </a:gridCol>
              </a:tblGrid>
              <a:tr h="297230">
                <a:tc>
                  <a:txBody>
                    <a:bodyPr/>
                    <a:lstStyle/>
                    <a:p>
                      <a:pPr algn="ctr" fontAlgn="b"/>
                      <a:r>
                        <a:rPr lang="en-US" sz="1200" b="1" u="none" strike="noStrike" dirty="0"/>
                        <a:t>Countries</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smtClean="0"/>
                        <a:t>* Muslim Population </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200" b="1" u="none" strike="noStrike" dirty="0"/>
                        <a:t>%</a:t>
                      </a:r>
                      <a:endParaRPr lang="en-US" sz="1200" b="1" i="0" u="none" strike="noStrike" dirty="0">
                        <a:solidFill>
                          <a:srgbClr val="000000"/>
                        </a:solidFill>
                        <a:latin typeface="Calibri"/>
                      </a:endParaRPr>
                    </a:p>
                  </a:txBody>
                  <a:tcPr marL="12700" marR="12700" marT="9525" marB="0" anchor="b">
                    <a:solidFill>
                      <a:schemeClr val="tx2">
                        <a:lumMod val="40000"/>
                        <a:lumOff val="60000"/>
                      </a:schemeClr>
                    </a:solidFill>
                  </a:tcPr>
                </a:tc>
                <a:extLst>
                  <a:ext uri="{0D108BD9-81ED-4DB2-BD59-A6C34878D82A}">
                    <a16:rowId xmlns:a16="http://schemas.microsoft.com/office/drawing/2014/main" val="10000"/>
                  </a:ext>
                </a:extLst>
              </a:tr>
              <a:tr h="260083">
                <a:tc>
                  <a:txBody>
                    <a:bodyPr/>
                    <a:lstStyle/>
                    <a:p>
                      <a:pPr algn="ctr" fontAlgn="b"/>
                      <a:r>
                        <a:rPr lang="en-US" sz="1000" b="0" u="none" strike="noStrike" dirty="0" smtClean="0"/>
                        <a:t>Algeria</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34,780</a:t>
                      </a:r>
                      <a:endParaRPr lang="en-US" sz="1000" dirty="0"/>
                    </a:p>
                  </a:txBody>
                  <a:tcPr marL="121920" marR="121920" anchor="ctr"/>
                </a:tc>
                <a:tc>
                  <a:txBody>
                    <a:bodyPr/>
                    <a:lstStyle/>
                    <a:p>
                      <a:pPr algn="ctr"/>
                      <a:r>
                        <a:rPr lang="en-US" sz="1000" dirty="0"/>
                        <a:t>98.2</a:t>
                      </a:r>
                    </a:p>
                  </a:txBody>
                  <a:tcPr marL="121920" marR="121920" anchor="ctr"/>
                </a:tc>
                <a:extLst>
                  <a:ext uri="{0D108BD9-81ED-4DB2-BD59-A6C34878D82A}">
                    <a16:rowId xmlns:a16="http://schemas.microsoft.com/office/drawing/2014/main" val="10001"/>
                  </a:ext>
                </a:extLst>
              </a:tr>
              <a:tr h="26008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Bahrain</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655</a:t>
                      </a:r>
                      <a:endParaRPr lang="en-US" sz="1000" dirty="0"/>
                    </a:p>
                  </a:txBody>
                  <a:tcPr marL="121920" marR="121920" anchor="ctr"/>
                </a:tc>
                <a:tc>
                  <a:txBody>
                    <a:bodyPr/>
                    <a:lstStyle/>
                    <a:p>
                      <a:pPr algn="ctr"/>
                      <a:r>
                        <a:rPr lang="en-US" sz="1000" dirty="0"/>
                        <a:t>81.2</a:t>
                      </a:r>
                    </a:p>
                  </a:txBody>
                  <a:tcPr marL="121920" marR="121920" anchor="ctr"/>
                </a:tc>
                <a:extLst>
                  <a:ext uri="{0D108BD9-81ED-4DB2-BD59-A6C34878D82A}">
                    <a16:rowId xmlns:a16="http://schemas.microsoft.com/office/drawing/2014/main" val="10002"/>
                  </a:ext>
                </a:extLst>
              </a:tr>
              <a:tr h="26008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Egypt</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80,024</a:t>
                      </a:r>
                      <a:endParaRPr lang="en-US" sz="1000" dirty="0"/>
                    </a:p>
                  </a:txBody>
                  <a:tcPr marL="121920" marR="121920" anchor="ctr"/>
                </a:tc>
                <a:tc>
                  <a:txBody>
                    <a:bodyPr/>
                    <a:lstStyle/>
                    <a:p>
                      <a:pPr algn="ctr"/>
                      <a:r>
                        <a:rPr lang="en-US" sz="1000" dirty="0"/>
                        <a:t>94.7</a:t>
                      </a:r>
                    </a:p>
                  </a:txBody>
                  <a:tcPr marL="121920" marR="121920" anchor="ctr"/>
                </a:tc>
                <a:extLst>
                  <a:ext uri="{0D108BD9-81ED-4DB2-BD59-A6C34878D82A}">
                    <a16:rowId xmlns:a16="http://schemas.microsoft.com/office/drawing/2014/main" val="10003"/>
                  </a:ext>
                </a:extLst>
              </a:tr>
              <a:tr h="260083">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0000"/>
                          </a:solidFill>
                          <a:latin typeface="+mn-lt"/>
                        </a:rPr>
                        <a:t> Iran</a:t>
                      </a:r>
                      <a:endParaRPr lang="en-US" sz="1000" b="0" i="0" u="none" strike="noStrike" dirty="0">
                        <a:solidFill>
                          <a:srgbClr val="000000"/>
                        </a:solidFill>
                        <a:latin typeface="Calibri"/>
                      </a:endParaRPr>
                    </a:p>
                  </a:txBody>
                  <a:tcPr marL="12700" marR="12700" marT="9525" marB="0" anchor="b"/>
                </a:tc>
                <a:tc>
                  <a:txBody>
                    <a:bodyPr/>
                    <a:lstStyle/>
                    <a:p>
                      <a:pPr algn="ctr"/>
                      <a:r>
                        <a:rPr lang="en-US" sz="1000" dirty="0" smtClean="0"/>
                        <a:t>74,819</a:t>
                      </a:r>
                      <a:endParaRPr lang="en-US" sz="1000" dirty="0"/>
                    </a:p>
                  </a:txBody>
                  <a:tcPr marL="121920" marR="121920" anchor="ctr"/>
                </a:tc>
                <a:tc>
                  <a:txBody>
                    <a:bodyPr/>
                    <a:lstStyle/>
                    <a:p>
                      <a:pPr algn="ctr"/>
                      <a:r>
                        <a:rPr lang="en-US" sz="1000" dirty="0"/>
                        <a:t>99.6</a:t>
                      </a:r>
                    </a:p>
                  </a:txBody>
                  <a:tcPr marL="121920" marR="121920" anchor="ctr"/>
                </a:tc>
                <a:extLst>
                  <a:ext uri="{0D108BD9-81ED-4DB2-BD59-A6C34878D82A}">
                    <a16:rowId xmlns:a16="http://schemas.microsoft.com/office/drawing/2014/main" val="10004"/>
                  </a:ext>
                </a:extLst>
              </a:tr>
              <a:tr h="260083">
                <a:tc>
                  <a:txBody>
                    <a:bodyPr/>
                    <a:lstStyle/>
                    <a:p>
                      <a:pPr algn="ctr"/>
                      <a:r>
                        <a:rPr lang="en-US" sz="1000" b="0" dirty="0"/>
                        <a:t>Iraq</a:t>
                      </a:r>
                    </a:p>
                  </a:txBody>
                  <a:tcPr marL="121920" marR="121920" anchor="ctr"/>
                </a:tc>
                <a:tc>
                  <a:txBody>
                    <a:bodyPr/>
                    <a:lstStyle/>
                    <a:p>
                      <a:pPr algn="ctr"/>
                      <a:r>
                        <a:rPr lang="en-US" sz="1000" dirty="0" smtClean="0"/>
                        <a:t>31,108</a:t>
                      </a:r>
                      <a:endParaRPr lang="en-US" sz="1000" dirty="0"/>
                    </a:p>
                  </a:txBody>
                  <a:tcPr marL="121920" marR="121920" anchor="ctr"/>
                </a:tc>
                <a:tc>
                  <a:txBody>
                    <a:bodyPr/>
                    <a:lstStyle/>
                    <a:p>
                      <a:pPr algn="ctr"/>
                      <a:r>
                        <a:rPr lang="en-US" sz="1000" dirty="0"/>
                        <a:t>98.9</a:t>
                      </a:r>
                    </a:p>
                  </a:txBody>
                  <a:tcPr marL="121920" marR="121920" anchor="ctr"/>
                </a:tc>
                <a:extLst>
                  <a:ext uri="{0D108BD9-81ED-4DB2-BD59-A6C34878D82A}">
                    <a16:rowId xmlns:a16="http://schemas.microsoft.com/office/drawing/2014/main" val="10005"/>
                  </a:ext>
                </a:extLst>
              </a:tr>
              <a:tr h="260083">
                <a:tc>
                  <a:txBody>
                    <a:bodyPr/>
                    <a:lstStyle/>
                    <a:p>
                      <a:pPr algn="ctr"/>
                      <a:r>
                        <a:rPr lang="en-US" sz="1000" b="0" dirty="0"/>
                        <a:t>Jordan</a:t>
                      </a:r>
                    </a:p>
                  </a:txBody>
                  <a:tcPr marL="121920" marR="121920" anchor="ctr"/>
                </a:tc>
                <a:tc>
                  <a:txBody>
                    <a:bodyPr/>
                    <a:lstStyle/>
                    <a:p>
                      <a:pPr algn="ctr"/>
                      <a:r>
                        <a:rPr lang="en-US" sz="1000" dirty="0" smtClean="0"/>
                        <a:t>6,397</a:t>
                      </a:r>
                      <a:endParaRPr lang="en-US" sz="1000" dirty="0"/>
                    </a:p>
                  </a:txBody>
                  <a:tcPr marL="121920" marR="121920" anchor="ctr"/>
                </a:tc>
                <a:tc>
                  <a:txBody>
                    <a:bodyPr/>
                    <a:lstStyle/>
                    <a:p>
                      <a:pPr algn="ctr"/>
                      <a:r>
                        <a:rPr lang="en-US" sz="1000" dirty="0"/>
                        <a:t>98.8</a:t>
                      </a:r>
                    </a:p>
                  </a:txBody>
                  <a:tcPr marL="121920" marR="121920" anchor="ctr"/>
                </a:tc>
                <a:extLst>
                  <a:ext uri="{0D108BD9-81ED-4DB2-BD59-A6C34878D82A}">
                    <a16:rowId xmlns:a16="http://schemas.microsoft.com/office/drawing/2014/main" val="10006"/>
                  </a:ext>
                </a:extLst>
              </a:tr>
              <a:tr h="260083">
                <a:tc>
                  <a:txBody>
                    <a:bodyPr/>
                    <a:lstStyle/>
                    <a:p>
                      <a:pPr algn="ctr"/>
                      <a:r>
                        <a:rPr lang="en-US" sz="1000" b="0" dirty="0"/>
                        <a:t>Kuwait</a:t>
                      </a:r>
                    </a:p>
                  </a:txBody>
                  <a:tcPr marL="121920" marR="121920" anchor="ctr"/>
                </a:tc>
                <a:tc>
                  <a:txBody>
                    <a:bodyPr/>
                    <a:lstStyle/>
                    <a:p>
                      <a:pPr algn="ctr"/>
                      <a:r>
                        <a:rPr lang="en-US" sz="1000" dirty="0" smtClean="0"/>
                        <a:t>2,636</a:t>
                      </a:r>
                      <a:endParaRPr lang="en-US" sz="1000" dirty="0"/>
                    </a:p>
                  </a:txBody>
                  <a:tcPr marL="121920" marR="121920" anchor="ctr"/>
                </a:tc>
                <a:tc>
                  <a:txBody>
                    <a:bodyPr/>
                    <a:lstStyle/>
                    <a:p>
                      <a:pPr algn="ctr"/>
                      <a:r>
                        <a:rPr lang="en-US" sz="1000" dirty="0"/>
                        <a:t>86.4</a:t>
                      </a:r>
                    </a:p>
                  </a:txBody>
                  <a:tcPr marL="121920" marR="121920" anchor="ctr"/>
                </a:tc>
                <a:extLst>
                  <a:ext uri="{0D108BD9-81ED-4DB2-BD59-A6C34878D82A}">
                    <a16:rowId xmlns:a16="http://schemas.microsoft.com/office/drawing/2014/main" val="10007"/>
                  </a:ext>
                </a:extLst>
              </a:tr>
              <a:tr h="260083">
                <a:tc>
                  <a:txBody>
                    <a:bodyPr/>
                    <a:lstStyle/>
                    <a:p>
                      <a:pPr algn="ctr"/>
                      <a:r>
                        <a:rPr lang="en-US" sz="1000" b="0" dirty="0"/>
                        <a:t>Lebanon</a:t>
                      </a:r>
                    </a:p>
                  </a:txBody>
                  <a:tcPr marL="121920" marR="121920" anchor="ctr"/>
                </a:tc>
                <a:tc>
                  <a:txBody>
                    <a:bodyPr/>
                    <a:lstStyle/>
                    <a:p>
                      <a:pPr algn="ctr"/>
                      <a:r>
                        <a:rPr lang="en-US" sz="1000" dirty="0" smtClean="0"/>
                        <a:t>2,542</a:t>
                      </a:r>
                      <a:endParaRPr lang="en-US" sz="1000" dirty="0"/>
                    </a:p>
                  </a:txBody>
                  <a:tcPr marL="121920" marR="121920" anchor="ctr"/>
                </a:tc>
                <a:tc>
                  <a:txBody>
                    <a:bodyPr/>
                    <a:lstStyle/>
                    <a:p>
                      <a:pPr algn="ctr"/>
                      <a:r>
                        <a:rPr lang="en-US" sz="1000" dirty="0"/>
                        <a:t>59.7</a:t>
                      </a:r>
                    </a:p>
                  </a:txBody>
                  <a:tcPr marL="121920" marR="121920" anchor="ctr"/>
                </a:tc>
                <a:extLst>
                  <a:ext uri="{0D108BD9-81ED-4DB2-BD59-A6C34878D82A}">
                    <a16:rowId xmlns:a16="http://schemas.microsoft.com/office/drawing/2014/main" val="10008"/>
                  </a:ext>
                </a:extLst>
              </a:tr>
              <a:tr h="260083">
                <a:tc>
                  <a:txBody>
                    <a:bodyPr/>
                    <a:lstStyle/>
                    <a:p>
                      <a:pPr algn="ctr"/>
                      <a:r>
                        <a:rPr lang="en-US" sz="1000" b="0" dirty="0"/>
                        <a:t>Libya</a:t>
                      </a:r>
                    </a:p>
                  </a:txBody>
                  <a:tcPr marL="121920" marR="121920" anchor="ctr"/>
                </a:tc>
                <a:tc>
                  <a:txBody>
                    <a:bodyPr/>
                    <a:lstStyle/>
                    <a:p>
                      <a:pPr algn="ctr"/>
                      <a:r>
                        <a:rPr lang="en-US" sz="1000" dirty="0" smtClean="0"/>
                        <a:t>6,325</a:t>
                      </a:r>
                      <a:endParaRPr lang="en-US" sz="1000" dirty="0"/>
                    </a:p>
                  </a:txBody>
                  <a:tcPr marL="121920" marR="121920" anchor="ctr"/>
                </a:tc>
                <a:tc>
                  <a:txBody>
                    <a:bodyPr/>
                    <a:lstStyle/>
                    <a:p>
                      <a:pPr algn="ctr"/>
                      <a:r>
                        <a:rPr lang="en-US" sz="1000" dirty="0"/>
                        <a:t>96.6</a:t>
                      </a:r>
                    </a:p>
                  </a:txBody>
                  <a:tcPr marL="121920" marR="121920" anchor="ctr"/>
                </a:tc>
                <a:extLst>
                  <a:ext uri="{0D108BD9-81ED-4DB2-BD59-A6C34878D82A}">
                    <a16:rowId xmlns:a16="http://schemas.microsoft.com/office/drawing/2014/main" val="10009"/>
                  </a:ext>
                </a:extLst>
              </a:tr>
              <a:tr h="260083">
                <a:tc>
                  <a:txBody>
                    <a:bodyPr/>
                    <a:lstStyle/>
                    <a:p>
                      <a:pPr algn="ctr"/>
                      <a:r>
                        <a:rPr lang="en-US" sz="1000" b="0" dirty="0"/>
                        <a:t>Morocco</a:t>
                      </a:r>
                    </a:p>
                  </a:txBody>
                  <a:tcPr marL="121920" marR="121920" anchor="ctr"/>
                </a:tc>
                <a:tc>
                  <a:txBody>
                    <a:bodyPr/>
                    <a:lstStyle/>
                    <a:p>
                      <a:pPr algn="ctr"/>
                      <a:r>
                        <a:rPr lang="en-US" sz="1000" dirty="0" smtClean="0"/>
                        <a:t>32,381</a:t>
                      </a:r>
                      <a:endParaRPr lang="en-US" sz="1000" dirty="0"/>
                    </a:p>
                  </a:txBody>
                  <a:tcPr marL="121920" marR="121920" anchor="ctr"/>
                </a:tc>
                <a:tc>
                  <a:txBody>
                    <a:bodyPr/>
                    <a:lstStyle/>
                    <a:p>
                      <a:pPr algn="ctr"/>
                      <a:r>
                        <a:rPr lang="en-US" sz="1000" dirty="0"/>
                        <a:t>99.9</a:t>
                      </a:r>
                    </a:p>
                  </a:txBody>
                  <a:tcPr marL="121920" marR="121920" anchor="ctr"/>
                </a:tc>
                <a:extLst>
                  <a:ext uri="{0D108BD9-81ED-4DB2-BD59-A6C34878D82A}">
                    <a16:rowId xmlns:a16="http://schemas.microsoft.com/office/drawing/2014/main" val="10010"/>
                  </a:ext>
                </a:extLst>
              </a:tr>
              <a:tr h="260083">
                <a:tc>
                  <a:txBody>
                    <a:bodyPr/>
                    <a:lstStyle/>
                    <a:p>
                      <a:pPr algn="ctr"/>
                      <a:r>
                        <a:rPr lang="en-US" sz="1000" b="0" dirty="0"/>
                        <a:t>Oman</a:t>
                      </a:r>
                    </a:p>
                  </a:txBody>
                  <a:tcPr marL="121920" marR="121920" anchor="ctr"/>
                </a:tc>
                <a:tc>
                  <a:txBody>
                    <a:bodyPr/>
                    <a:lstStyle/>
                    <a:p>
                      <a:pPr algn="ctr"/>
                      <a:r>
                        <a:rPr lang="en-US" sz="1000" dirty="0" smtClean="0"/>
                        <a:t>2,547</a:t>
                      </a:r>
                      <a:endParaRPr lang="en-US" sz="1000" dirty="0"/>
                    </a:p>
                  </a:txBody>
                  <a:tcPr marL="121920" marR="121920" anchor="ctr"/>
                </a:tc>
                <a:tc>
                  <a:txBody>
                    <a:bodyPr/>
                    <a:lstStyle/>
                    <a:p>
                      <a:pPr algn="ctr"/>
                      <a:r>
                        <a:rPr lang="en-US" sz="1000" dirty="0"/>
                        <a:t>87.7</a:t>
                      </a:r>
                    </a:p>
                  </a:txBody>
                  <a:tcPr marL="121920" marR="121920" anchor="ctr"/>
                </a:tc>
                <a:extLst>
                  <a:ext uri="{0D108BD9-81ED-4DB2-BD59-A6C34878D82A}">
                    <a16:rowId xmlns:a16="http://schemas.microsoft.com/office/drawing/2014/main" val="10011"/>
                  </a:ext>
                </a:extLst>
              </a:tr>
              <a:tr h="260083">
                <a:tc>
                  <a:txBody>
                    <a:bodyPr/>
                    <a:lstStyle/>
                    <a:p>
                      <a:pPr algn="ctr"/>
                      <a:r>
                        <a:rPr lang="en-US" sz="1000" b="0" dirty="0"/>
                        <a:t>Qatar</a:t>
                      </a:r>
                    </a:p>
                  </a:txBody>
                  <a:tcPr marL="121920" marR="121920" anchor="ctr"/>
                </a:tc>
                <a:tc>
                  <a:txBody>
                    <a:bodyPr/>
                    <a:lstStyle/>
                    <a:p>
                      <a:pPr algn="ctr"/>
                      <a:r>
                        <a:rPr lang="en-US" sz="1000" dirty="0" smtClean="0"/>
                        <a:t>1,168</a:t>
                      </a:r>
                      <a:endParaRPr lang="en-US" sz="1000" dirty="0"/>
                    </a:p>
                  </a:txBody>
                  <a:tcPr marL="121920" marR="121920" anchor="ctr"/>
                </a:tc>
                <a:tc>
                  <a:txBody>
                    <a:bodyPr/>
                    <a:lstStyle/>
                    <a:p>
                      <a:pPr algn="ctr"/>
                      <a:r>
                        <a:rPr lang="en-US" sz="1000" dirty="0"/>
                        <a:t>77.5</a:t>
                      </a:r>
                    </a:p>
                  </a:txBody>
                  <a:tcPr marL="121920" marR="121920" anchor="ctr"/>
                </a:tc>
                <a:extLst>
                  <a:ext uri="{0D108BD9-81ED-4DB2-BD59-A6C34878D82A}">
                    <a16:rowId xmlns:a16="http://schemas.microsoft.com/office/drawing/2014/main" val="10012"/>
                  </a:ext>
                </a:extLst>
              </a:tr>
              <a:tr h="260083">
                <a:tc>
                  <a:txBody>
                    <a:bodyPr/>
                    <a:lstStyle/>
                    <a:p>
                      <a:pPr algn="ctr"/>
                      <a:r>
                        <a:rPr lang="en-US" sz="1000" b="0" dirty="0"/>
                        <a:t>Saudi Arabia</a:t>
                      </a:r>
                    </a:p>
                  </a:txBody>
                  <a:tcPr marL="121920" marR="121920" anchor="ctr"/>
                </a:tc>
                <a:tc>
                  <a:txBody>
                    <a:bodyPr/>
                    <a:lstStyle/>
                    <a:p>
                      <a:pPr algn="ctr"/>
                      <a:r>
                        <a:rPr lang="en-US" sz="1000" dirty="0" smtClean="0"/>
                        <a:t>25,493</a:t>
                      </a:r>
                      <a:endParaRPr lang="en-US" sz="1000" dirty="0"/>
                    </a:p>
                  </a:txBody>
                  <a:tcPr marL="121920" marR="121920" anchor="ctr"/>
                </a:tc>
                <a:tc>
                  <a:txBody>
                    <a:bodyPr/>
                    <a:lstStyle/>
                    <a:p>
                      <a:pPr algn="ctr"/>
                      <a:r>
                        <a:rPr lang="en-US" sz="1000" dirty="0"/>
                        <a:t>97.1</a:t>
                      </a:r>
                    </a:p>
                  </a:txBody>
                  <a:tcPr marL="121920" marR="121920" anchor="ctr"/>
                </a:tc>
                <a:extLst>
                  <a:ext uri="{0D108BD9-81ED-4DB2-BD59-A6C34878D82A}">
                    <a16:rowId xmlns:a16="http://schemas.microsoft.com/office/drawing/2014/main" val="10013"/>
                  </a:ext>
                </a:extLst>
              </a:tr>
              <a:tr h="260083">
                <a:tc>
                  <a:txBody>
                    <a:bodyPr/>
                    <a:lstStyle/>
                    <a:p>
                      <a:pPr algn="ctr"/>
                      <a:r>
                        <a:rPr lang="en-US" sz="1000" b="0" dirty="0"/>
                        <a:t>Syria</a:t>
                      </a:r>
                    </a:p>
                  </a:txBody>
                  <a:tcPr marL="121920" marR="121920" anchor="ctr"/>
                </a:tc>
                <a:tc>
                  <a:txBody>
                    <a:bodyPr/>
                    <a:lstStyle/>
                    <a:p>
                      <a:pPr algn="ctr"/>
                      <a:r>
                        <a:rPr lang="en-US" sz="1000" dirty="0" smtClean="0"/>
                        <a:t>20,895</a:t>
                      </a:r>
                      <a:endParaRPr lang="en-US" sz="1000" dirty="0"/>
                    </a:p>
                  </a:txBody>
                  <a:tcPr marL="121920" marR="121920" anchor="ctr"/>
                </a:tc>
                <a:tc>
                  <a:txBody>
                    <a:bodyPr/>
                    <a:lstStyle/>
                    <a:p>
                      <a:pPr algn="ctr"/>
                      <a:r>
                        <a:rPr lang="en-US" sz="1000" dirty="0"/>
                        <a:t>92.8</a:t>
                      </a:r>
                    </a:p>
                  </a:txBody>
                  <a:tcPr marL="121920" marR="121920" anchor="ctr"/>
                </a:tc>
                <a:extLst>
                  <a:ext uri="{0D108BD9-81ED-4DB2-BD59-A6C34878D82A}">
                    <a16:rowId xmlns:a16="http://schemas.microsoft.com/office/drawing/2014/main" val="10014"/>
                  </a:ext>
                </a:extLst>
              </a:tr>
              <a:tr h="260083">
                <a:tc>
                  <a:txBody>
                    <a:bodyPr/>
                    <a:lstStyle/>
                    <a:p>
                      <a:pPr algn="ctr"/>
                      <a:r>
                        <a:rPr lang="en-US" sz="1000" b="0" dirty="0"/>
                        <a:t>Tunisia</a:t>
                      </a:r>
                    </a:p>
                  </a:txBody>
                  <a:tcPr marL="121920" marR="121920" anchor="ctr"/>
                </a:tc>
                <a:tc>
                  <a:txBody>
                    <a:bodyPr/>
                    <a:lstStyle/>
                    <a:p>
                      <a:pPr algn="ctr"/>
                      <a:r>
                        <a:rPr lang="en-US" sz="1000" dirty="0" smtClean="0"/>
                        <a:t>10,349</a:t>
                      </a:r>
                      <a:endParaRPr lang="en-US" sz="1000" dirty="0"/>
                    </a:p>
                  </a:txBody>
                  <a:tcPr marL="121920" marR="121920" anchor="ctr"/>
                </a:tc>
                <a:tc>
                  <a:txBody>
                    <a:bodyPr/>
                    <a:lstStyle/>
                    <a:p>
                      <a:pPr algn="ctr"/>
                      <a:r>
                        <a:rPr lang="en-US" sz="1000" dirty="0"/>
                        <a:t>99.8</a:t>
                      </a:r>
                    </a:p>
                  </a:txBody>
                  <a:tcPr marL="121920" marR="121920" anchor="ctr"/>
                </a:tc>
                <a:extLst>
                  <a:ext uri="{0D108BD9-81ED-4DB2-BD59-A6C34878D82A}">
                    <a16:rowId xmlns:a16="http://schemas.microsoft.com/office/drawing/2014/main" val="10015"/>
                  </a:ext>
                </a:extLst>
              </a:tr>
              <a:tr h="260083">
                <a:tc>
                  <a:txBody>
                    <a:bodyPr/>
                    <a:lstStyle/>
                    <a:p>
                      <a:pPr algn="ctr"/>
                      <a:r>
                        <a:rPr lang="en-US" sz="1000" b="0" dirty="0" smtClean="0"/>
                        <a:t>UAE</a:t>
                      </a:r>
                      <a:endParaRPr lang="en-US" sz="1000" b="0" dirty="0"/>
                    </a:p>
                  </a:txBody>
                  <a:tcPr marL="121920" marR="121920" anchor="ctr"/>
                </a:tc>
                <a:tc>
                  <a:txBody>
                    <a:bodyPr/>
                    <a:lstStyle/>
                    <a:p>
                      <a:pPr algn="ctr"/>
                      <a:r>
                        <a:rPr lang="en-US" sz="1000" dirty="0" smtClean="0"/>
                        <a:t>3,577</a:t>
                      </a:r>
                      <a:endParaRPr lang="en-US" sz="1000" dirty="0"/>
                    </a:p>
                  </a:txBody>
                  <a:tcPr marL="121920" marR="121920" anchor="ctr"/>
                </a:tc>
                <a:tc>
                  <a:txBody>
                    <a:bodyPr/>
                    <a:lstStyle/>
                    <a:p>
                      <a:pPr algn="ctr"/>
                      <a:r>
                        <a:rPr lang="en-US" sz="1000" dirty="0"/>
                        <a:t>76.0</a:t>
                      </a:r>
                    </a:p>
                  </a:txBody>
                  <a:tcPr marL="121920" marR="121920" anchor="ctr"/>
                </a:tc>
                <a:extLst>
                  <a:ext uri="{0D108BD9-81ED-4DB2-BD59-A6C34878D82A}">
                    <a16:rowId xmlns:a16="http://schemas.microsoft.com/office/drawing/2014/main" val="10016"/>
                  </a:ext>
                </a:extLst>
              </a:tr>
              <a:tr h="260083">
                <a:tc>
                  <a:txBody>
                    <a:bodyPr/>
                    <a:lstStyle/>
                    <a:p>
                      <a:pPr algn="ctr"/>
                      <a:r>
                        <a:rPr lang="en-US" sz="1000" b="0" dirty="0"/>
                        <a:t>Yemen</a:t>
                      </a:r>
                    </a:p>
                  </a:txBody>
                  <a:tcPr marL="121920" marR="121920" anchor="ctr"/>
                </a:tc>
                <a:tc>
                  <a:txBody>
                    <a:bodyPr/>
                    <a:lstStyle/>
                    <a:p>
                      <a:pPr algn="ctr"/>
                      <a:r>
                        <a:rPr lang="en-US" sz="1000" dirty="0" smtClean="0"/>
                        <a:t>24,023</a:t>
                      </a:r>
                      <a:endParaRPr lang="en-US" sz="1000" dirty="0"/>
                    </a:p>
                  </a:txBody>
                  <a:tcPr marL="121920" marR="121920" anchor="ctr"/>
                </a:tc>
                <a:tc>
                  <a:txBody>
                    <a:bodyPr/>
                    <a:lstStyle/>
                    <a:p>
                      <a:pPr algn="ctr"/>
                      <a:r>
                        <a:rPr lang="en-US" sz="1000" dirty="0"/>
                        <a:t>99.0</a:t>
                      </a:r>
                    </a:p>
                  </a:txBody>
                  <a:tcPr marL="121920" marR="121920" anchor="ctr"/>
                </a:tc>
                <a:extLst>
                  <a:ext uri="{0D108BD9-81ED-4DB2-BD59-A6C34878D82A}">
                    <a16:rowId xmlns:a16="http://schemas.microsoft.com/office/drawing/2014/main" val="10017"/>
                  </a:ext>
                </a:extLst>
              </a:tr>
              <a:tr h="310562">
                <a:tc>
                  <a:txBody>
                    <a:bodyPr/>
                    <a:lstStyle/>
                    <a:p>
                      <a:pPr algn="ctr" fontAlgn="b"/>
                      <a:r>
                        <a:rPr lang="en-US" sz="1400" b="1" i="0" u="none" strike="noStrike" dirty="0" smtClean="0">
                          <a:solidFill>
                            <a:srgbClr val="000000"/>
                          </a:solidFill>
                          <a:latin typeface="Calibri"/>
                        </a:rPr>
                        <a:t>Aggregate</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algn="ctr" fontAlgn="b"/>
                      <a:r>
                        <a:rPr lang="en-US" sz="1400" b="1" i="0" u="none" strike="noStrike" dirty="0" smtClean="0">
                          <a:solidFill>
                            <a:srgbClr val="000000"/>
                          </a:solidFill>
                          <a:latin typeface="Calibri"/>
                        </a:rPr>
                        <a:t>359,719</a:t>
                      </a:r>
                      <a:endParaRPr lang="en-US" sz="1400" b="1" i="0" u="none" strike="noStrike" dirty="0">
                        <a:solidFill>
                          <a:srgbClr val="000000"/>
                        </a:solidFill>
                        <a:latin typeface="Calibri"/>
                      </a:endParaRPr>
                    </a:p>
                  </a:txBody>
                  <a:tcPr marL="12700" marR="12700" marT="9525" marB="0" anchor="b">
                    <a:solidFill>
                      <a:schemeClr val="tx2">
                        <a:lumMod val="40000"/>
                        <a:lumOff val="60000"/>
                      </a:schemeClr>
                    </a:solidFill>
                  </a:tcPr>
                </a:tc>
                <a:tc>
                  <a:txBody>
                    <a:bodyPr/>
                    <a:lstStyle/>
                    <a:p>
                      <a:pPr marL="0" algn="ctr" defTabSz="914400" rtl="0" eaLnBrk="1" latinLnBrk="0" hangingPunct="1"/>
                      <a:r>
                        <a:rPr lang="en-US" sz="1400" b="1" kern="1200" smtClean="0">
                          <a:solidFill>
                            <a:schemeClr val="dk1"/>
                          </a:solidFill>
                          <a:latin typeface="+mn-lt"/>
                          <a:ea typeface="+mn-ea"/>
                          <a:cs typeface="+mn-cs"/>
                        </a:rPr>
                        <a:t>97.3%</a:t>
                      </a:r>
                      <a:endParaRPr lang="en-US" sz="1400" b="1" kern="1200" dirty="0">
                        <a:solidFill>
                          <a:schemeClr val="dk1"/>
                        </a:solidFill>
                        <a:latin typeface="+mn-lt"/>
                        <a:ea typeface="+mn-ea"/>
                        <a:cs typeface="+mn-cs"/>
                      </a:endParaRPr>
                    </a:p>
                  </a:txBody>
                  <a:tcPr marL="121920" marR="121920" anchor="ctr">
                    <a:solidFill>
                      <a:schemeClr val="tx2">
                        <a:lumMod val="40000"/>
                        <a:lumOff val="60000"/>
                      </a:schemeClr>
                    </a:solidFill>
                  </a:tcPr>
                </a:tc>
                <a:extLst>
                  <a:ext uri="{0D108BD9-81ED-4DB2-BD59-A6C34878D82A}">
                    <a16:rowId xmlns:a16="http://schemas.microsoft.com/office/drawing/2014/main" val="10018"/>
                  </a:ext>
                </a:extLst>
              </a:tr>
            </a:tbl>
          </a:graphicData>
        </a:graphic>
      </p:graphicFrame>
      <p:sp>
        <p:nvSpPr>
          <p:cNvPr id="11" name="Rectangle 10"/>
          <p:cNvSpPr/>
          <p:nvPr/>
        </p:nvSpPr>
        <p:spPr>
          <a:xfrm>
            <a:off x="4473565" y="6611780"/>
            <a:ext cx="2592376" cy="246221"/>
          </a:xfrm>
          <a:prstGeom prst="rect">
            <a:avLst/>
          </a:prstGeom>
        </p:spPr>
        <p:txBody>
          <a:bodyPr wrap="none">
            <a:spAutoFit/>
          </a:bodyPr>
          <a:lstStyle/>
          <a:p>
            <a:r>
              <a:rPr lang="en-US" sz="1000" i="1" dirty="0" smtClean="0"/>
              <a:t>* According to 2010-11  &amp;  .in figure 000  </a:t>
            </a:r>
            <a:endParaRPr lang="en-US" sz="1000" i="1" dirty="0"/>
          </a:p>
        </p:txBody>
      </p:sp>
    </p:spTree>
  </p:cSld>
  <p:clrMapOvr>
    <a:masterClrMapping/>
  </p:clrMapOvr>
  <p:transition advClick="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82599" y="0"/>
            <a:ext cx="8499831" cy="990600"/>
          </a:xfrm>
          <a:prstGeom prst="rect">
            <a:avLst/>
          </a:prstGeom>
          <a:solidFill>
            <a:srgbClr val="35742A"/>
          </a:solidFill>
          <a:ln w="9525" algn="ctr">
            <a:noFill/>
            <a:miter lim="800000"/>
            <a:headEnd/>
            <a:tailEnd/>
          </a:ln>
          <a:effectLst/>
        </p:spPr>
        <p:txBody>
          <a:bodyPr anchor="ctr">
            <a:normAutofit/>
          </a:bodyPr>
          <a:lstStyle/>
          <a:p>
            <a:pPr marL="381000" indent="-381000" algn="ctr">
              <a:lnSpc>
                <a:spcPct val="80000"/>
              </a:lnSpc>
              <a:spcBef>
                <a:spcPct val="20000"/>
              </a:spcBef>
              <a:buFont typeface="Wingdings" pitchFamily="2" charset="2"/>
              <a:buNone/>
            </a:pPr>
            <a:r>
              <a:rPr lang="en-GB" sz="3600" b="1" dirty="0" smtClean="0">
                <a:solidFill>
                  <a:srgbClr val="FFFFFF"/>
                </a:solidFill>
                <a:cs typeface="Arial" charset="0"/>
              </a:rPr>
              <a:t>Need Assessment of Islamic Microfinance</a:t>
            </a:r>
            <a:endParaRPr lang="en-GB" sz="3600" b="1" dirty="0">
              <a:solidFill>
                <a:srgbClr val="FFFFFF"/>
              </a:solidFill>
              <a:cs typeface="Arial" charset="0"/>
            </a:endParaRPr>
          </a:p>
        </p:txBody>
      </p:sp>
      <p:sp>
        <p:nvSpPr>
          <p:cNvPr id="5" name="Rectangle 8"/>
          <p:cNvSpPr>
            <a:spLocks noGrp="1" noChangeArrowheads="1"/>
          </p:cNvSpPr>
          <p:nvPr>
            <p:ph idx="1"/>
          </p:nvPr>
        </p:nvSpPr>
        <p:spPr bwMode="auto">
          <a:xfrm>
            <a:off x="385763" y="1114696"/>
            <a:ext cx="8580437" cy="5367110"/>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buFont typeface="Wingdings"/>
              <a:buChar char=""/>
              <a:defRPr/>
            </a:pPr>
            <a:r>
              <a:rPr lang="en-GB" sz="3000" dirty="0" smtClean="0">
                <a:solidFill>
                  <a:schemeClr val="bg1"/>
                </a:solidFill>
                <a:latin typeface="Tw Cen MT" pitchFamily="34" charset="0"/>
              </a:rPr>
              <a:t>Approximately 46% conventional microfinance clients worldwide reside in Muslim countries</a:t>
            </a:r>
            <a:endParaRPr lang="en-US" sz="3000" dirty="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US" sz="3000" dirty="0" smtClean="0">
                <a:solidFill>
                  <a:schemeClr val="bg1"/>
                </a:solidFill>
                <a:latin typeface="Tw Cen MT" pitchFamily="34" charset="0"/>
              </a:rPr>
              <a:t>Almost one-half of the 56 IDB member countries in Asia and Africa are classed as United Nations Least Developed Countries (LDCs), </a:t>
            </a:r>
          </a:p>
          <a:p>
            <a:pPr marL="320040" indent="-320040" fontAlgn="auto">
              <a:lnSpc>
                <a:spcPct val="80000"/>
              </a:lnSpc>
              <a:spcBef>
                <a:spcPts val="700"/>
              </a:spcBef>
              <a:spcAft>
                <a:spcPts val="0"/>
              </a:spcAft>
              <a:buClr>
                <a:schemeClr val="accent2"/>
              </a:buClr>
              <a:buSzPct val="60000"/>
              <a:buFont typeface="Wingdings"/>
              <a:buChar char=""/>
              <a:defRPr/>
            </a:pPr>
            <a:r>
              <a:rPr lang="en-US" sz="3000" dirty="0" smtClean="0">
                <a:solidFill>
                  <a:schemeClr val="bg1"/>
                </a:solidFill>
                <a:latin typeface="Tw Cen MT" pitchFamily="34" charset="0"/>
              </a:rPr>
              <a:t>Islamic Asset-based Financing </a:t>
            </a:r>
            <a:r>
              <a:rPr lang="en-US" sz="3000" dirty="0">
                <a:solidFill>
                  <a:schemeClr val="bg1"/>
                </a:solidFill>
                <a:latin typeface="Tw Cen MT" pitchFamily="34" charset="0"/>
              </a:rPr>
              <a:t>– can prevent </a:t>
            </a:r>
            <a:r>
              <a:rPr lang="en-US" sz="3000" b="1" dirty="0">
                <a:solidFill>
                  <a:schemeClr val="bg1"/>
                </a:solidFill>
                <a:latin typeface="Tw Cen MT" pitchFamily="34" charset="0"/>
              </a:rPr>
              <a:t>diversion of funds for </a:t>
            </a:r>
            <a:r>
              <a:rPr lang="en-US" sz="3000" b="1" dirty="0" smtClean="0">
                <a:solidFill>
                  <a:schemeClr val="bg1"/>
                </a:solidFill>
                <a:latin typeface="Tw Cen MT" pitchFamily="34" charset="0"/>
              </a:rPr>
              <a:t>consumption</a:t>
            </a:r>
            <a:r>
              <a:rPr lang="en-US" sz="3000" dirty="0" smtClean="0">
                <a:solidFill>
                  <a:schemeClr val="bg1"/>
                </a:solidFill>
                <a:latin typeface="Tw Cen MT" pitchFamily="34" charset="0"/>
              </a:rPr>
              <a:t>.</a:t>
            </a:r>
          </a:p>
          <a:p>
            <a:pPr marL="320040" indent="-320040" fontAlgn="auto">
              <a:lnSpc>
                <a:spcPct val="80000"/>
              </a:lnSpc>
              <a:spcBef>
                <a:spcPts val="700"/>
              </a:spcBef>
              <a:spcAft>
                <a:spcPts val="0"/>
              </a:spcAft>
              <a:buClr>
                <a:schemeClr val="accent2"/>
              </a:buClr>
              <a:buSzPct val="60000"/>
              <a:buFont typeface="Wingdings"/>
              <a:buChar char=""/>
              <a:defRPr/>
            </a:pPr>
            <a:r>
              <a:rPr lang="en-US" sz="3000" dirty="0" smtClean="0">
                <a:solidFill>
                  <a:schemeClr val="bg1"/>
                </a:solidFill>
                <a:latin typeface="Tw Cen MT" pitchFamily="34" charset="0"/>
              </a:rPr>
              <a:t>Islamic Microfinance have proven track record that its deals with </a:t>
            </a:r>
            <a:r>
              <a:rPr lang="en-US" sz="3000" b="1" dirty="0" smtClean="0">
                <a:solidFill>
                  <a:schemeClr val="bg1"/>
                </a:solidFill>
                <a:latin typeface="Tw Cen MT" pitchFamily="34" charset="0"/>
              </a:rPr>
              <a:t>long lasting  </a:t>
            </a:r>
            <a:r>
              <a:rPr lang="en-US" sz="3000" dirty="0" smtClean="0">
                <a:solidFill>
                  <a:schemeClr val="bg1"/>
                </a:solidFill>
                <a:latin typeface="Tw Cen MT" pitchFamily="34" charset="0"/>
              </a:rPr>
              <a:t>&amp; </a:t>
            </a:r>
            <a:r>
              <a:rPr lang="en-US" sz="3000" b="1" dirty="0" smtClean="0">
                <a:solidFill>
                  <a:schemeClr val="bg1"/>
                </a:solidFill>
                <a:latin typeface="Tw Cen MT" pitchFamily="34" charset="0"/>
              </a:rPr>
              <a:t>Complete solutions </a:t>
            </a:r>
            <a:r>
              <a:rPr lang="en-US" sz="3000" dirty="0" smtClean="0">
                <a:solidFill>
                  <a:schemeClr val="bg1"/>
                </a:solidFill>
                <a:latin typeface="Tw Cen MT" pitchFamily="34" charset="0"/>
              </a:rPr>
              <a:t>for Sustainability.</a:t>
            </a:r>
          </a:p>
          <a:p>
            <a:pPr marL="320040" indent="-320040" fontAlgn="auto">
              <a:lnSpc>
                <a:spcPct val="80000"/>
              </a:lnSpc>
              <a:spcBef>
                <a:spcPts val="700"/>
              </a:spcBef>
              <a:spcAft>
                <a:spcPts val="0"/>
              </a:spcAft>
              <a:buClr>
                <a:schemeClr val="accent2"/>
              </a:buClr>
              <a:buSzPct val="60000"/>
              <a:buFont typeface="Wingdings"/>
              <a:buChar char=""/>
              <a:defRPr/>
            </a:pPr>
            <a:r>
              <a:rPr lang="en-US" sz="3000" dirty="0" smtClean="0">
                <a:solidFill>
                  <a:schemeClr val="bg1"/>
                </a:solidFill>
                <a:latin typeface="Tw Cen MT" pitchFamily="34" charset="0"/>
              </a:rPr>
              <a:t>Halal Industry need funding for SME and Micro set-ups</a:t>
            </a:r>
          </a:p>
          <a:p>
            <a:pPr marL="320040" indent="-320040" fontAlgn="auto">
              <a:lnSpc>
                <a:spcPct val="80000"/>
              </a:lnSpc>
              <a:spcBef>
                <a:spcPts val="700"/>
              </a:spcBef>
              <a:spcAft>
                <a:spcPts val="0"/>
              </a:spcAft>
              <a:buClr>
                <a:schemeClr val="accent2"/>
              </a:buClr>
              <a:buSzPct val="60000"/>
              <a:buFont typeface="Wingdings"/>
              <a:buChar char=""/>
              <a:defRPr/>
            </a:pPr>
            <a:endParaRPr lang="en-US" sz="3200" dirty="0" smtClean="0">
              <a:solidFill>
                <a:schemeClr val="bg1"/>
              </a:solidFill>
              <a:latin typeface="Tw Cen MT" pitchFamily="34" charset="0"/>
            </a:endParaRPr>
          </a:p>
        </p:txBody>
      </p:sp>
    </p:spTree>
    <p:extLst>
      <p:ext uri="{BB962C8B-B14F-4D97-AF65-F5344CB8AC3E}">
        <p14:creationId xmlns:p14="http://schemas.microsoft.com/office/powerpoint/2010/main" val="1971929532"/>
      </p:ext>
    </p:extLst>
  </p:cSld>
  <p:clrMapOvr>
    <a:masterClrMapping/>
  </p:clrMapOvr>
  <mc:AlternateContent xmlns:mc="http://schemas.openxmlformats.org/markup-compatibility/2006" xmlns:p14="http://schemas.microsoft.com/office/powerpoint/2010/main">
    <mc:Choice Requires="p14">
      <p:transition spd="slow" p14:dur="2000" advTm="23104"/>
    </mc:Choice>
    <mc:Fallback xmlns="">
      <p:transition spd="slow" advTm="23104"/>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82600" y="0"/>
            <a:ext cx="8486602" cy="901700"/>
          </a:xfrm>
          <a:prstGeom prst="rect">
            <a:avLst/>
          </a:prstGeom>
          <a:solidFill>
            <a:srgbClr val="35742A"/>
          </a:solidFill>
          <a:ln w="9525" algn="ctr">
            <a:noFill/>
            <a:miter lim="800000"/>
            <a:headEnd/>
            <a:tailEnd/>
          </a:ln>
          <a:effectLst/>
        </p:spPr>
        <p:txBody>
          <a:bodyPr anchor="ctr"/>
          <a:lstStyle/>
          <a:p>
            <a:pPr marL="320040" indent="-320040" algn="ctr" fontAlgn="auto">
              <a:lnSpc>
                <a:spcPct val="80000"/>
              </a:lnSpc>
              <a:spcBef>
                <a:spcPts val="700"/>
              </a:spcBef>
              <a:spcAft>
                <a:spcPts val="0"/>
              </a:spcAft>
              <a:buClr>
                <a:schemeClr val="accent2"/>
              </a:buClr>
              <a:buSzPct val="60000"/>
              <a:defRPr/>
            </a:pPr>
            <a:r>
              <a:rPr lang="en-US" sz="3200" b="1" dirty="0" smtClean="0">
                <a:solidFill>
                  <a:srgbClr val="FFFFFF"/>
                </a:solidFill>
                <a:cs typeface="Arial" charset="0"/>
              </a:rPr>
              <a:t>Compatibility IF Products with Rural Credit lending  Models</a:t>
            </a:r>
          </a:p>
        </p:txBody>
      </p:sp>
      <p:sp>
        <p:nvSpPr>
          <p:cNvPr id="5" name="Rectangle 8"/>
          <p:cNvSpPr>
            <a:spLocks noGrp="1" noChangeArrowheads="1"/>
          </p:cNvSpPr>
          <p:nvPr>
            <p:ph idx="1"/>
          </p:nvPr>
        </p:nvSpPr>
        <p:spPr bwMode="auto">
          <a:xfrm>
            <a:off x="372534" y="901700"/>
            <a:ext cx="8901641" cy="5658985"/>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defRPr/>
            </a:pPr>
            <a:r>
              <a:rPr lang="en-US" sz="2800" b="1" u="sng" dirty="0" err="1" smtClean="0">
                <a:solidFill>
                  <a:schemeClr val="bg1"/>
                </a:solidFill>
                <a:latin typeface="Tw Cen MT" pitchFamily="34" charset="0"/>
              </a:rPr>
              <a:t>Grameen</a:t>
            </a:r>
            <a:r>
              <a:rPr lang="en-US" sz="2800" b="1" u="sng" dirty="0" smtClean="0">
                <a:solidFill>
                  <a:schemeClr val="bg1"/>
                </a:solidFill>
                <a:latin typeface="Tw Cen MT" pitchFamily="34" charset="0"/>
              </a:rPr>
              <a:t> Model</a:t>
            </a:r>
            <a:r>
              <a:rPr lang="en-US" sz="3200" dirty="0" smtClean="0">
                <a:solidFill>
                  <a:schemeClr val="bg1"/>
                </a:solidFill>
                <a:latin typeface="Tw Cen MT" pitchFamily="34" charset="0"/>
              </a:rPr>
              <a:t>:		</a:t>
            </a:r>
            <a:r>
              <a:rPr lang="en-US" sz="2400" dirty="0" err="1" smtClean="0">
                <a:solidFill>
                  <a:schemeClr val="bg1"/>
                </a:solidFill>
                <a:latin typeface="Tw Cen MT" pitchFamily="34" charset="0"/>
              </a:rPr>
              <a:t>Amna</a:t>
            </a:r>
            <a:r>
              <a:rPr lang="en-US" sz="2400" dirty="0" smtClean="0">
                <a:solidFill>
                  <a:schemeClr val="bg1"/>
                </a:solidFill>
                <a:latin typeface="Tw Cen MT" pitchFamily="34" charset="0"/>
              </a:rPr>
              <a:t> </a:t>
            </a:r>
            <a:r>
              <a:rPr lang="en-US" sz="2400" dirty="0" err="1" smtClean="0">
                <a:solidFill>
                  <a:schemeClr val="bg1"/>
                </a:solidFill>
                <a:latin typeface="Tw Cen MT" pitchFamily="34" charset="0"/>
              </a:rPr>
              <a:t>Itikhar</a:t>
            </a:r>
            <a:r>
              <a:rPr lang="en-US" sz="2400" dirty="0" smtClean="0">
                <a:solidFill>
                  <a:schemeClr val="bg1"/>
                </a:solidFill>
                <a:latin typeface="Tw Cen MT" pitchFamily="34" charset="0"/>
              </a:rPr>
              <a:t> – Malaysia, Islami Bank 			   					 	      Bangladesh Limited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Village Bank Model</a:t>
            </a:r>
            <a:r>
              <a:rPr lang="en-US" sz="3200" dirty="0" smtClean="0">
                <a:solidFill>
                  <a:schemeClr val="bg1"/>
                </a:solidFill>
                <a:latin typeface="Tw Cen MT" pitchFamily="34" charset="0"/>
              </a:rPr>
              <a:t>:	</a:t>
            </a:r>
            <a:r>
              <a:rPr lang="en-US" sz="2400" dirty="0" err="1" smtClean="0">
                <a:solidFill>
                  <a:schemeClr val="bg1"/>
                </a:solidFill>
                <a:latin typeface="Tw Cen MT" pitchFamily="34" charset="0"/>
              </a:rPr>
              <a:t>Sanadiq</a:t>
            </a:r>
            <a:r>
              <a:rPr lang="en-US" sz="2400" dirty="0" smtClean="0">
                <a:solidFill>
                  <a:schemeClr val="bg1"/>
                </a:solidFill>
                <a:latin typeface="Tw Cen MT" pitchFamily="34" charset="0"/>
              </a:rPr>
              <a:t> program -</a:t>
            </a:r>
            <a:r>
              <a:rPr lang="en-US" sz="2400" dirty="0" err="1" smtClean="0">
                <a:solidFill>
                  <a:schemeClr val="bg1"/>
                </a:solidFill>
                <a:latin typeface="Tw Cen MT" pitchFamily="34" charset="0"/>
              </a:rPr>
              <a:t>Jabal</a:t>
            </a:r>
            <a:r>
              <a:rPr lang="en-US" sz="2400" dirty="0" smtClean="0">
                <a:solidFill>
                  <a:schemeClr val="bg1"/>
                </a:solidFill>
                <a:latin typeface="Tw Cen MT" pitchFamily="34" charset="0"/>
              </a:rPr>
              <a:t> al-</a:t>
            </a:r>
            <a:r>
              <a:rPr lang="en-US" sz="2400" dirty="0" err="1" smtClean="0">
                <a:solidFill>
                  <a:schemeClr val="bg1"/>
                </a:solidFill>
                <a:latin typeface="Tw Cen MT" pitchFamily="34" charset="0"/>
              </a:rPr>
              <a:t>Hoss</a:t>
            </a:r>
            <a:r>
              <a:rPr lang="en-US" sz="2400" dirty="0" smtClean="0">
                <a:solidFill>
                  <a:schemeClr val="bg1"/>
                </a:solidFill>
                <a:latin typeface="Tw Cen MT" pitchFamily="34" charset="0"/>
              </a:rPr>
              <a:t>, Syria, 			    						FINCA - Afghanistan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Credit Union Model</a:t>
            </a:r>
            <a:r>
              <a:rPr lang="en-US" sz="3200" b="1" dirty="0" smtClean="0">
                <a:solidFill>
                  <a:schemeClr val="bg1"/>
                </a:solidFill>
              </a:rPr>
              <a:t>:	</a:t>
            </a:r>
            <a:r>
              <a:rPr lang="en-US" sz="2400" dirty="0" smtClean="0">
                <a:solidFill>
                  <a:schemeClr val="bg1"/>
                </a:solidFill>
                <a:latin typeface="Tw Cen MT" pitchFamily="34" charset="0"/>
              </a:rPr>
              <a:t>Muslim Credit Union (Tobago), The </a:t>
            </a:r>
            <a:r>
              <a:rPr lang="en-US" sz="2400" dirty="0" err="1" smtClean="0">
                <a:solidFill>
                  <a:schemeClr val="bg1"/>
                </a:solidFill>
                <a:latin typeface="Tw Cen MT" pitchFamily="34" charset="0"/>
              </a:rPr>
              <a:t>Amwal</a:t>
            </a:r>
            <a:r>
              <a:rPr lang="en-US" sz="2400" dirty="0" smtClean="0">
                <a:solidFill>
                  <a:schemeClr val="bg1"/>
                </a:solidFill>
                <a:latin typeface="Tw Cen MT" pitchFamily="34" charset="0"/>
              </a:rPr>
              <a:t>    	                           			Credit Union  etc.</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Cooperative Model</a:t>
            </a:r>
            <a:r>
              <a:rPr lang="en-US" sz="3200" b="1" dirty="0" smtClean="0">
                <a:solidFill>
                  <a:schemeClr val="bg1"/>
                </a:solidFill>
              </a:rPr>
              <a:t>:	</a:t>
            </a:r>
            <a:r>
              <a:rPr lang="en-US" sz="2400" dirty="0" err="1" smtClean="0">
                <a:solidFill>
                  <a:schemeClr val="bg1"/>
                </a:solidFill>
                <a:latin typeface="Tw Cen MT" pitchFamily="34" charset="0"/>
              </a:rPr>
              <a:t>AlBaraka</a:t>
            </a:r>
            <a:r>
              <a:rPr lang="en-US" sz="2400" dirty="0" smtClean="0">
                <a:solidFill>
                  <a:schemeClr val="bg1"/>
                </a:solidFill>
                <a:latin typeface="Tw Cen MT" pitchFamily="34" charset="0"/>
              </a:rPr>
              <a:t> MPCS – Mauritius, Al-     </a:t>
            </a:r>
            <a:r>
              <a:rPr lang="en-US" sz="2400" dirty="0" err="1" smtClean="0">
                <a:solidFill>
                  <a:schemeClr val="bg1"/>
                </a:solidFill>
                <a:latin typeface="Tw Cen MT" pitchFamily="34" charset="0"/>
              </a:rPr>
              <a:t>Khair</a:t>
            </a:r>
            <a:r>
              <a:rPr lang="en-US" sz="2400" dirty="0" smtClean="0">
                <a:solidFill>
                  <a:schemeClr val="bg1"/>
                </a:solidFill>
                <a:latin typeface="Tw Cen MT" pitchFamily="34" charset="0"/>
              </a:rPr>
              <a:t> 									Coop. – India,  Muslim Community Coop.– 								Australia, Karakorum Cooperative Bank – 								Pakistan. </a:t>
            </a: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Self-Help Group:</a:t>
            </a:r>
            <a:r>
              <a:rPr lang="en-US" sz="2800" b="1" dirty="0" smtClean="0">
                <a:solidFill>
                  <a:schemeClr val="bg1"/>
                </a:solidFill>
                <a:latin typeface="Tw Cen MT" pitchFamily="34" charset="0"/>
              </a:rPr>
              <a:t> 	   	</a:t>
            </a:r>
            <a:r>
              <a:rPr lang="en-US" sz="2400" dirty="0" err="1" smtClean="0">
                <a:solidFill>
                  <a:schemeClr val="bg1"/>
                </a:solidFill>
                <a:latin typeface="Tw Cen MT" pitchFamily="34" charset="0"/>
              </a:rPr>
              <a:t>Aameen</a:t>
            </a:r>
            <a:r>
              <a:rPr lang="en-US" sz="2800" b="1" dirty="0" smtClean="0">
                <a:solidFill>
                  <a:schemeClr val="bg1"/>
                </a:solidFill>
                <a:latin typeface="Tw Cen MT" pitchFamily="34" charset="0"/>
              </a:rPr>
              <a:t> </a:t>
            </a:r>
            <a:r>
              <a:rPr lang="en-US" sz="2400" dirty="0" smtClean="0">
                <a:solidFill>
                  <a:schemeClr val="bg1"/>
                </a:solidFill>
                <a:latin typeface="Tw Cen MT" pitchFamily="34" charset="0"/>
              </a:rPr>
              <a:t>Society - India</a:t>
            </a:r>
            <a:endParaRPr lang="en-US" sz="2800" b="1" u="sng"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endParaRPr lang="en-US" sz="2800" b="1" u="sng"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r>
              <a:rPr lang="en-US" sz="2800" b="1" u="sng" dirty="0" smtClean="0">
                <a:solidFill>
                  <a:schemeClr val="bg1"/>
                </a:solidFill>
                <a:latin typeface="Tw Cen MT" pitchFamily="34" charset="0"/>
              </a:rPr>
              <a:t>For Profit Banks/MFIs</a:t>
            </a:r>
            <a:r>
              <a:rPr lang="en-US" sz="3200" b="1" dirty="0">
                <a:solidFill>
                  <a:schemeClr val="bg1"/>
                </a:solidFill>
              </a:rPr>
              <a:t>	</a:t>
            </a:r>
            <a:r>
              <a:rPr lang="en-US" sz="2400" dirty="0" smtClean="0">
                <a:solidFill>
                  <a:schemeClr val="bg1"/>
                </a:solidFill>
                <a:latin typeface="Tw Cen MT" pitchFamily="34" charset="0"/>
              </a:rPr>
              <a:t>Ghana Islamic Microfinance Banks – 										Ghana, HSBC </a:t>
            </a:r>
            <a:r>
              <a:rPr lang="en-US" sz="2400" dirty="0" err="1" smtClean="0">
                <a:solidFill>
                  <a:schemeClr val="bg1"/>
                </a:solidFill>
                <a:latin typeface="Tw Cen MT" pitchFamily="34" charset="0"/>
              </a:rPr>
              <a:t>Amanah</a:t>
            </a:r>
            <a:r>
              <a:rPr lang="en-US" sz="2400" dirty="0" smtClean="0">
                <a:solidFill>
                  <a:schemeClr val="bg1"/>
                </a:solidFill>
                <a:latin typeface="Tw Cen MT" pitchFamily="34" charset="0"/>
              </a:rPr>
              <a:t> – U.K, MBL-Pak.       								</a:t>
            </a:r>
          </a:p>
        </p:txBody>
      </p:sp>
    </p:spTree>
    <p:extLst>
      <p:ext uri="{BB962C8B-B14F-4D97-AF65-F5344CB8AC3E}">
        <p14:creationId xmlns:p14="http://schemas.microsoft.com/office/powerpoint/2010/main" val="3251244350"/>
      </p:ext>
    </p:extLst>
  </p:cSld>
  <p:clrMapOvr>
    <a:masterClrMapping/>
  </p:clrMapOvr>
  <mc:AlternateContent xmlns:mc="http://schemas.openxmlformats.org/markup-compatibility/2006" xmlns:p14="http://schemas.microsoft.com/office/powerpoint/2010/main">
    <mc:Choice Requires="p14">
      <p:transition spd="slow" p14:dur="2000" advTm="19288"/>
    </mc:Choice>
    <mc:Fallback xmlns="">
      <p:transition spd="slow" advTm="19288"/>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49262" y="0"/>
            <a:ext cx="8596139" cy="966788"/>
          </a:xfrm>
          <a:prstGeom prst="rect">
            <a:avLst/>
          </a:prstGeom>
          <a:solidFill>
            <a:srgbClr val="35742A"/>
          </a:solidFill>
          <a:ln w="9525" algn="ctr">
            <a:noFill/>
            <a:miter lim="800000"/>
            <a:headEnd/>
            <a:tailEnd/>
          </a:ln>
          <a:effectLst/>
        </p:spPr>
        <p:txBody>
          <a:bodyPr anchor="ctr"/>
          <a:lstStyle/>
          <a:p>
            <a:pPr marL="381000" indent="-381000" algn="ctr">
              <a:lnSpc>
                <a:spcPct val="80000"/>
              </a:lnSpc>
              <a:buFont typeface="Wingdings" pitchFamily="2" charset="2"/>
              <a:buNone/>
            </a:pPr>
            <a:r>
              <a:rPr lang="en-GB" sz="3200" b="1" dirty="0" smtClean="0">
                <a:solidFill>
                  <a:srgbClr val="FFFFFF"/>
                </a:solidFill>
                <a:cs typeface="Arial" charset="0"/>
              </a:rPr>
              <a:t>Challenges</a:t>
            </a:r>
            <a:endParaRPr lang="en-GB" sz="3200" b="1" dirty="0">
              <a:solidFill>
                <a:srgbClr val="FFFFFF"/>
              </a:solidFill>
              <a:cs typeface="Arial" charset="0"/>
            </a:endParaRPr>
          </a:p>
        </p:txBody>
      </p:sp>
      <p:sp>
        <p:nvSpPr>
          <p:cNvPr id="5" name="Rectangle 8"/>
          <p:cNvSpPr>
            <a:spLocks noGrp="1" noChangeArrowheads="1"/>
          </p:cNvSpPr>
          <p:nvPr>
            <p:ph idx="1"/>
          </p:nvPr>
        </p:nvSpPr>
        <p:spPr bwMode="auto">
          <a:xfrm>
            <a:off x="449263" y="966788"/>
            <a:ext cx="8596312" cy="5546647"/>
          </a:xfrm>
          <a:prstGeom prst="rect">
            <a:avLst/>
          </a:prstGeom>
          <a:noFill/>
          <a:ln w="9525">
            <a:noFill/>
            <a:miter lim="800000"/>
            <a:headEnd/>
            <a:tailEnd/>
          </a:ln>
        </p:spPr>
        <p:txBody>
          <a:bodyPr wrap="square">
            <a:spAutoFit/>
          </a:bodyPr>
          <a:lstStyle/>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Non - Availability of Donor/</a:t>
            </a:r>
            <a:r>
              <a:rPr lang="en-US" sz="2800" dirty="0" err="1" smtClean="0">
                <a:solidFill>
                  <a:schemeClr val="bg1"/>
                </a:solidFill>
                <a:latin typeface="Tw Cen MT" pitchFamily="34" charset="0"/>
              </a:rPr>
              <a:t>Shariah</a:t>
            </a:r>
            <a:r>
              <a:rPr lang="en-US" sz="2800" dirty="0" smtClean="0">
                <a:solidFill>
                  <a:schemeClr val="bg1"/>
                </a:solidFill>
                <a:latin typeface="Tw Cen MT" pitchFamily="34" charset="0"/>
              </a:rPr>
              <a:t> Compliant Sources of Funds</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Need to develop a uniform regulatory and legal framework for the Islamic Agricultural Finance.</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Accounting &amp; I.T systems., Rating Agencies.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Lack of Quality HR in Islamic Agri./Rural </a:t>
            </a:r>
            <a:r>
              <a:rPr lang="en-US" sz="2800" dirty="0" err="1" smtClean="0">
                <a:solidFill>
                  <a:schemeClr val="bg1"/>
                </a:solidFill>
                <a:latin typeface="Tw Cen MT" pitchFamily="34" charset="0"/>
              </a:rPr>
              <a:t>Finace</a:t>
            </a:r>
            <a:r>
              <a:rPr lang="en-US" sz="2800" dirty="0" smtClean="0">
                <a:solidFill>
                  <a:schemeClr val="bg1"/>
                </a:solidFill>
                <a:latin typeface="Tw Cen MT" pitchFamily="34" charset="0"/>
              </a:rPr>
              <a:t> Sector.</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Standardization of Products.</a:t>
            </a: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Reluctance in Research &amp; Implementation of  new Products, as only (</a:t>
            </a:r>
            <a:r>
              <a:rPr lang="en-GB" sz="2800" dirty="0" err="1" smtClean="0">
                <a:solidFill>
                  <a:schemeClr val="bg1"/>
                </a:solidFill>
                <a:latin typeface="Tw Cen MT" pitchFamily="34" charset="0"/>
              </a:rPr>
              <a:t>Murabahah</a:t>
            </a:r>
            <a:r>
              <a:rPr lang="en-GB" sz="2800" dirty="0" smtClean="0">
                <a:solidFill>
                  <a:schemeClr val="bg1"/>
                </a:solidFill>
                <a:latin typeface="Tw Cen MT" pitchFamily="34" charset="0"/>
              </a:rPr>
              <a:t>) is serving almost 80% of Islamic Agri./Microfinance Industry. </a:t>
            </a:r>
          </a:p>
          <a:p>
            <a:pPr marL="320040" indent="-320040">
              <a:lnSpc>
                <a:spcPct val="80000"/>
              </a:lnSpc>
              <a:spcBef>
                <a:spcPts val="700"/>
              </a:spcBef>
              <a:buClr>
                <a:schemeClr val="accent2"/>
              </a:buClr>
              <a:buSzPct val="60000"/>
              <a:buFont typeface="Wingdings"/>
              <a:buChar char=""/>
              <a:defRPr/>
            </a:pPr>
            <a:r>
              <a:rPr lang="en-GB" sz="2800" dirty="0" smtClean="0">
                <a:solidFill>
                  <a:schemeClr val="bg1"/>
                </a:solidFill>
                <a:latin typeface="Tw Cen MT" pitchFamily="34" charset="0"/>
              </a:rPr>
              <a:t>Introduce new product line on the basis of </a:t>
            </a:r>
            <a:r>
              <a:rPr lang="en-GB" sz="2800" dirty="0" err="1" smtClean="0">
                <a:solidFill>
                  <a:schemeClr val="bg1"/>
                </a:solidFill>
                <a:latin typeface="Tw Cen MT" pitchFamily="34" charset="0"/>
              </a:rPr>
              <a:t>Musaqa</a:t>
            </a:r>
            <a:r>
              <a:rPr lang="en-GB" sz="2800" dirty="0" smtClean="0">
                <a:solidFill>
                  <a:schemeClr val="bg1"/>
                </a:solidFill>
                <a:latin typeface="Tw Cen MT" pitchFamily="34" charset="0"/>
              </a:rPr>
              <a:t>, </a:t>
            </a:r>
            <a:r>
              <a:rPr lang="en-GB" sz="2800" dirty="0" err="1" smtClean="0">
                <a:solidFill>
                  <a:schemeClr val="bg1"/>
                </a:solidFill>
                <a:latin typeface="Tw Cen MT" pitchFamily="34" charset="0"/>
              </a:rPr>
              <a:t>Muzara’a</a:t>
            </a:r>
            <a:r>
              <a:rPr lang="en-GB" sz="2800" dirty="0" smtClean="0">
                <a:solidFill>
                  <a:schemeClr val="bg1"/>
                </a:solidFill>
                <a:latin typeface="Tw Cen MT" pitchFamily="34" charset="0"/>
              </a:rPr>
              <a:t> &amp; </a:t>
            </a:r>
            <a:r>
              <a:rPr lang="en-GB" sz="2800" dirty="0" err="1" smtClean="0">
                <a:solidFill>
                  <a:schemeClr val="bg1"/>
                </a:solidFill>
                <a:latin typeface="Tw Cen MT" pitchFamily="34" charset="0"/>
              </a:rPr>
              <a:t>Mugharasa</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Development of </a:t>
            </a:r>
            <a:r>
              <a:rPr lang="en-GB" sz="2800" dirty="0" err="1" smtClean="0">
                <a:solidFill>
                  <a:schemeClr val="bg1"/>
                </a:solidFill>
                <a:latin typeface="Tw Cen MT" pitchFamily="34" charset="0"/>
              </a:rPr>
              <a:t>Shairah</a:t>
            </a:r>
            <a:r>
              <a:rPr lang="en-GB" sz="2800" dirty="0" smtClean="0">
                <a:solidFill>
                  <a:schemeClr val="bg1"/>
                </a:solidFill>
                <a:latin typeface="Tw Cen MT" pitchFamily="34" charset="0"/>
              </a:rPr>
              <a:t> Expertise towards the Growth of Islamic Agricultural Finance. </a:t>
            </a:r>
          </a:p>
        </p:txBody>
      </p:sp>
    </p:spTree>
    <p:extLst>
      <p:ext uri="{BB962C8B-B14F-4D97-AF65-F5344CB8AC3E}">
        <p14:creationId xmlns:p14="http://schemas.microsoft.com/office/powerpoint/2010/main" val="106161653"/>
      </p:ext>
    </p:extLst>
  </p:cSld>
  <p:clrMapOvr>
    <a:masterClrMapping/>
  </p:clrMapOvr>
  <mc:AlternateContent xmlns:mc="http://schemas.openxmlformats.org/markup-compatibility/2006" xmlns:p14="http://schemas.microsoft.com/office/powerpoint/2010/main">
    <mc:Choice Requires="p14">
      <p:transition spd="slow" p14:dur="2000" advTm="18996"/>
    </mc:Choice>
    <mc:Fallback xmlns="">
      <p:transition spd="slow" advTm="18996"/>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3"/>
          <p:cNvSpPr txBox="1">
            <a:spLocks noGrp="1" noChangeArrowheads="1"/>
          </p:cNvSpPr>
          <p:nvPr>
            <p:ph type="title"/>
          </p:nvPr>
        </p:nvSpPr>
        <p:spPr bwMode="auto">
          <a:xfrm>
            <a:off x="423334" y="0"/>
            <a:ext cx="8596668" cy="952500"/>
          </a:xfrm>
          <a:prstGeom prst="rect">
            <a:avLst/>
          </a:prstGeom>
          <a:solidFill>
            <a:srgbClr val="35742A"/>
          </a:solidFill>
          <a:ln w="9525" algn="ctr">
            <a:noFill/>
            <a:miter lim="800000"/>
            <a:headEnd/>
            <a:tailEnd/>
          </a:ln>
          <a:effectLst/>
        </p:spPr>
        <p:txBody>
          <a:bodyPr anchor="ctr"/>
          <a:lstStyle/>
          <a:p>
            <a:pPr marL="381000" indent="-381000" algn="ctr">
              <a:lnSpc>
                <a:spcPct val="80000"/>
              </a:lnSpc>
              <a:buFont typeface="Wingdings" pitchFamily="2" charset="2"/>
              <a:buNone/>
            </a:pPr>
            <a:r>
              <a:rPr lang="en-GB" sz="3200" b="1" dirty="0" smtClean="0">
                <a:solidFill>
                  <a:srgbClr val="FFFFFF"/>
                </a:solidFill>
                <a:cs typeface="Arial" charset="0"/>
              </a:rPr>
              <a:t>Opportunities  </a:t>
            </a:r>
            <a:endParaRPr lang="en-GB" sz="3200" b="1" dirty="0">
              <a:solidFill>
                <a:srgbClr val="FFFFFF"/>
              </a:solidFill>
              <a:cs typeface="Arial" charset="0"/>
            </a:endParaRPr>
          </a:p>
        </p:txBody>
      </p:sp>
      <p:sp>
        <p:nvSpPr>
          <p:cNvPr id="5" name="Rectangle 8"/>
          <p:cNvSpPr>
            <a:spLocks noGrp="1" noChangeArrowheads="1"/>
          </p:cNvSpPr>
          <p:nvPr>
            <p:ph idx="1"/>
          </p:nvPr>
        </p:nvSpPr>
        <p:spPr bwMode="auto">
          <a:xfrm>
            <a:off x="423863" y="1092200"/>
            <a:ext cx="8596312" cy="6325834"/>
          </a:xfrm>
          <a:prstGeom prst="rect">
            <a:avLst/>
          </a:prstGeom>
          <a:noFill/>
          <a:ln w="9525">
            <a:noFill/>
            <a:miter lim="800000"/>
            <a:headEnd/>
            <a:tailEnd/>
          </a:ln>
        </p:spPr>
        <p:txBody>
          <a:bodyPr wrap="square">
            <a:spAutoFit/>
          </a:bodyPr>
          <a:lstStyle/>
          <a:p>
            <a:pPr marL="320040" indent="-320040">
              <a:lnSpc>
                <a:spcPct val="80000"/>
              </a:lnSpc>
              <a:spcBef>
                <a:spcPts val="700"/>
              </a:spcBef>
              <a:buClr>
                <a:schemeClr val="accent2"/>
              </a:buClr>
              <a:buSzPct val="60000"/>
              <a:buFont typeface="Wingdings"/>
              <a:buChar char=""/>
              <a:defRPr/>
            </a:pPr>
            <a:r>
              <a:rPr lang="en-US" sz="2800" dirty="0" smtClean="0">
                <a:solidFill>
                  <a:schemeClr val="bg1"/>
                </a:solidFill>
                <a:latin typeface="Tw Cen MT" pitchFamily="34" charset="0"/>
              </a:rPr>
              <a:t>IDB - Microfinance Development Program (MDP )</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Islamic Microfinance Network (IMFN) for an effective interface and Coordination among IMFI’s</a:t>
            </a:r>
          </a:p>
          <a:p>
            <a:pPr marL="320040" indent="-320040">
              <a:lnSpc>
                <a:spcPct val="80000"/>
              </a:lnSpc>
              <a:spcBef>
                <a:spcPts val="700"/>
              </a:spcBef>
              <a:buClr>
                <a:schemeClr val="accent2"/>
              </a:buClr>
              <a:buSzPct val="60000"/>
              <a:buFont typeface="Wingdings"/>
              <a:buChar char=""/>
              <a:defRPr/>
            </a:pPr>
            <a:r>
              <a:rPr lang="en-US" sz="2800" dirty="0" smtClean="0">
                <a:solidFill>
                  <a:schemeClr val="bg1"/>
                </a:solidFill>
                <a:latin typeface="Tw Cen MT" pitchFamily="34" charset="0"/>
              </a:rPr>
              <a:t>Supportive role of Govt. of Pakistan &amp; SBP. </a:t>
            </a:r>
            <a:endParaRPr lang="en-GB"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buFont typeface="Wingdings"/>
              <a:buChar char=""/>
              <a:defRPr/>
            </a:pPr>
            <a:r>
              <a:rPr lang="en-GB" sz="2800" dirty="0" smtClean="0">
                <a:solidFill>
                  <a:schemeClr val="bg1"/>
                </a:solidFill>
                <a:latin typeface="Tw Cen MT" pitchFamily="34" charset="0"/>
              </a:rPr>
              <a:t>Expansion of Market where the Conventional Agri. Finance Products face limitations especially in Muslim Majority Countries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AlHuda Centre of Excellence in Islamic Microfinance is offering Services for the development of Islamic Agri. Finance Products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Islamic Banking and Finance is emerging in South Asia, Central Asia &amp; MENA region which will strengthened the Islamic  Agri. Finance products effectively. </a:t>
            </a:r>
          </a:p>
          <a:p>
            <a:pPr marL="320040" indent="-320040" fontAlgn="auto">
              <a:lnSpc>
                <a:spcPct val="80000"/>
              </a:lnSpc>
              <a:spcBef>
                <a:spcPts val="700"/>
              </a:spcBef>
              <a:spcAft>
                <a:spcPts val="0"/>
              </a:spcAft>
              <a:buClr>
                <a:schemeClr val="accent2"/>
              </a:buClr>
              <a:buSzPct val="60000"/>
              <a:buFont typeface="Wingdings"/>
              <a:buChar char=""/>
              <a:defRPr/>
            </a:pPr>
            <a:r>
              <a:rPr lang="en-US" sz="2800" dirty="0" smtClean="0">
                <a:solidFill>
                  <a:schemeClr val="bg1"/>
                </a:solidFill>
                <a:latin typeface="Tw Cen MT" pitchFamily="34" charset="0"/>
              </a:rPr>
              <a:t>Development of </a:t>
            </a:r>
            <a:r>
              <a:rPr lang="en-US" sz="2800" dirty="0" err="1" smtClean="0">
                <a:solidFill>
                  <a:schemeClr val="bg1"/>
                </a:solidFill>
                <a:latin typeface="Tw Cen MT" pitchFamily="34" charset="0"/>
              </a:rPr>
              <a:t>Fintech</a:t>
            </a:r>
            <a:r>
              <a:rPr lang="en-US" sz="2800" dirty="0" smtClean="0">
                <a:solidFill>
                  <a:schemeClr val="bg1"/>
                </a:solidFill>
                <a:latin typeface="Tw Cen MT" pitchFamily="34" charset="0"/>
              </a:rPr>
              <a:t> Industry. </a:t>
            </a:r>
          </a:p>
          <a:p>
            <a:pPr marL="320040" indent="-320040" fontAlgn="auto">
              <a:lnSpc>
                <a:spcPct val="80000"/>
              </a:lnSpc>
              <a:spcBef>
                <a:spcPts val="700"/>
              </a:spcBef>
              <a:spcAft>
                <a:spcPts val="0"/>
              </a:spcAft>
              <a:buClr>
                <a:schemeClr val="accent2"/>
              </a:buClr>
              <a:buSzPct val="60000"/>
              <a:buFont typeface="Wingdings"/>
              <a:buChar char=""/>
              <a:defRPr/>
            </a:pPr>
            <a:endParaRPr lang="en-US" sz="2800" dirty="0" smtClean="0">
              <a:solidFill>
                <a:schemeClr val="bg1"/>
              </a:solidFill>
              <a:latin typeface="Tw Cen MT" pitchFamily="34" charset="0"/>
            </a:endParaRPr>
          </a:p>
          <a:p>
            <a:pPr marL="320040" indent="-320040" fontAlgn="auto">
              <a:lnSpc>
                <a:spcPct val="80000"/>
              </a:lnSpc>
              <a:spcBef>
                <a:spcPts val="700"/>
              </a:spcBef>
              <a:spcAft>
                <a:spcPts val="0"/>
              </a:spcAft>
              <a:buClr>
                <a:schemeClr val="accent2"/>
              </a:buClr>
              <a:buSzPct val="60000"/>
              <a:defRPr/>
            </a:pPr>
            <a:endParaRPr lang="en-GB" sz="2800" dirty="0" smtClean="0">
              <a:solidFill>
                <a:schemeClr val="bg1"/>
              </a:solidFill>
              <a:latin typeface="Tw Cen MT" pitchFamily="34" charset="0"/>
            </a:endParaRPr>
          </a:p>
        </p:txBody>
      </p:sp>
    </p:spTree>
    <p:extLst>
      <p:ext uri="{BB962C8B-B14F-4D97-AF65-F5344CB8AC3E}">
        <p14:creationId xmlns:p14="http://schemas.microsoft.com/office/powerpoint/2010/main" val="1119707266"/>
      </p:ext>
    </p:extLst>
  </p:cSld>
  <p:clrMapOvr>
    <a:masterClrMapping/>
  </p:clrMapOvr>
  <mc:AlternateContent xmlns:mc="http://schemas.openxmlformats.org/markup-compatibility/2006" xmlns:p14="http://schemas.microsoft.com/office/powerpoint/2010/main">
    <mc:Choice Requires="p14">
      <p:transition spd="slow" p14:dur="2000" advTm="24919"/>
    </mc:Choice>
    <mc:Fallback xmlns="">
      <p:transition spd="slow" advTm="24919"/>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71499" y="0"/>
            <a:ext cx="11620500" cy="642938"/>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outerShdw blurRad="31750" dist="25400" dir="5400000" algn="tl" rotWithShape="0">
                    <a:srgbClr val="000000">
                      <a:alpha val="25000"/>
                    </a:srgbClr>
                  </a:outerShdw>
                </a:effectLst>
                <a:uLnTx/>
                <a:uFillTx/>
                <a:latin typeface="+mj-lt"/>
                <a:ea typeface="+mj-ea"/>
                <a:cs typeface="+mj-cs"/>
              </a:rPr>
              <a:t>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00000"/>
                </a:solidFill>
                <a:effectLst>
                  <a:outerShdw blurRad="31750" dist="25400" dir="5400000" algn="tl" rotWithShape="0">
                    <a:srgbClr val="000000">
                      <a:alpha val="25000"/>
                    </a:srgbClr>
                  </a:outerShdw>
                </a:effectLst>
                <a:uLnTx/>
                <a:uFillTx/>
                <a:latin typeface="+mj-lt"/>
                <a:ea typeface="+mj-ea"/>
                <a:cs typeface="+mj-cs"/>
              </a:rPr>
              <a:t>      </a:t>
            </a:r>
          </a:p>
        </p:txBody>
      </p:sp>
      <p:sp>
        <p:nvSpPr>
          <p:cNvPr id="5" name="Text Box 23"/>
          <p:cNvSpPr txBox="1">
            <a:spLocks noChangeArrowheads="1"/>
          </p:cNvSpPr>
          <p:nvPr/>
        </p:nvSpPr>
        <p:spPr bwMode="auto">
          <a:xfrm>
            <a:off x="0" y="0"/>
            <a:ext cx="12192000" cy="533400"/>
          </a:xfrm>
          <a:prstGeom prst="rect">
            <a:avLst/>
          </a:prstGeom>
          <a:solidFill>
            <a:srgbClr val="35742A"/>
          </a:solidFill>
          <a:ln w="9525" algn="ctr">
            <a:noFill/>
            <a:miter lim="800000"/>
            <a:headEnd/>
            <a:tailEnd/>
          </a:ln>
          <a:effectLst/>
        </p:spPr>
        <p:txBody>
          <a:bodyPr anchor="ctr"/>
          <a:lstStyle/>
          <a:p>
            <a:pPr algn="ctr"/>
            <a:r>
              <a:rPr lang="en-GB" sz="2800" b="1" dirty="0" smtClean="0">
                <a:solidFill>
                  <a:srgbClr val="FFFFFF"/>
                </a:solidFill>
                <a:cs typeface="Arial" charset="0"/>
              </a:rPr>
              <a:t>Major Markets for Islamic Microfinance</a:t>
            </a:r>
            <a:endParaRPr lang="en-GB" sz="2800" b="1" dirty="0">
              <a:solidFill>
                <a:srgbClr val="FFFFFF"/>
              </a:solidFill>
              <a:cs typeface="Arial" charset="0"/>
            </a:endParaRPr>
          </a:p>
        </p:txBody>
      </p:sp>
      <p:graphicFrame>
        <p:nvGraphicFramePr>
          <p:cNvPr id="7" name="Group 3"/>
          <p:cNvGraphicFramePr>
            <a:graphicFrameLocks/>
          </p:cNvGraphicFramePr>
          <p:nvPr/>
        </p:nvGraphicFramePr>
        <p:xfrm>
          <a:off x="101600" y="1371600"/>
          <a:ext cx="11988800" cy="4524628"/>
        </p:xfrm>
        <a:graphic>
          <a:graphicData uri="http://schemas.openxmlformats.org/drawingml/2006/table">
            <a:tbl>
              <a:tblPr>
                <a:tableStyleId>{69C7853C-536D-4A76-A0AE-DD22124D55A5}</a:tableStyleId>
              </a:tblPr>
              <a:tblGrid>
                <a:gridCol w="3330223">
                  <a:extLst>
                    <a:ext uri="{9D8B030D-6E8A-4147-A177-3AD203B41FA5}">
                      <a16:colId xmlns:a16="http://schemas.microsoft.com/office/drawing/2014/main" val="20000"/>
                    </a:ext>
                  </a:extLst>
                </a:gridCol>
                <a:gridCol w="8658577">
                  <a:extLst>
                    <a:ext uri="{9D8B030D-6E8A-4147-A177-3AD203B41FA5}">
                      <a16:colId xmlns:a16="http://schemas.microsoft.com/office/drawing/2014/main" val="20001"/>
                    </a:ext>
                  </a:extLst>
                </a:gridCol>
              </a:tblGrid>
              <a:tr h="771181">
                <a:tc>
                  <a:txBody>
                    <a:bodyPr/>
                    <a:lstStyle/>
                    <a:p>
                      <a:pPr algn="l"/>
                      <a:r>
                        <a:rPr lang="en-US" sz="2400" b="1" dirty="0" smtClean="0"/>
                        <a:t>Countries</a:t>
                      </a:r>
                      <a:endParaRPr lang="en-US" sz="2400" b="1" dirty="0">
                        <a:solidFill>
                          <a:schemeClr val="bg2"/>
                        </a:solidFill>
                      </a:endParaRP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u="none" strike="noStrike" cap="none" normalizeH="0" baseline="0" dirty="0" smtClean="0">
                          <a:ln>
                            <a:noFill/>
                          </a:ln>
                          <a:effectLst/>
                        </a:rPr>
                        <a:t>Islamic Microfinance Institutions</a:t>
                      </a:r>
                    </a:p>
                  </a:txBody>
                  <a:tcPr marL="121920" marR="121920" horzOverflow="overflow"/>
                </a:tc>
                <a:extLst>
                  <a:ext uri="{0D108BD9-81ED-4DB2-BD59-A6C34878D82A}">
                    <a16:rowId xmlns:a16="http://schemas.microsoft.com/office/drawing/2014/main" val="10000"/>
                  </a:ext>
                </a:extLst>
              </a:tr>
              <a:tr h="976829">
                <a:tc>
                  <a:txBody>
                    <a:bodyPr/>
                    <a:lstStyle/>
                    <a:p>
                      <a:pPr marL="0" indent="0">
                        <a:lnSpc>
                          <a:spcPct val="100000"/>
                        </a:lnSpc>
                      </a:pPr>
                      <a:r>
                        <a:rPr lang="en-US" sz="2400" b="1" dirty="0" smtClean="0"/>
                        <a:t>Pakistan</a:t>
                      </a: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b="0" baseline="0" dirty="0" err="1" smtClean="0"/>
                        <a:t>Akhuwat</a:t>
                      </a:r>
                      <a:r>
                        <a:rPr lang="en-US" sz="2400" b="0" baseline="0" dirty="0" smtClean="0"/>
                        <a:t> ,  </a:t>
                      </a:r>
                      <a:r>
                        <a:rPr lang="en-US" sz="2400" b="0" baseline="0" dirty="0" err="1" smtClean="0"/>
                        <a:t>Farz</a:t>
                      </a:r>
                      <a:r>
                        <a:rPr lang="en-US" sz="2400" b="0" baseline="0" dirty="0" smtClean="0"/>
                        <a:t> Foundation, ASASAH, Muslim Aid,  Islamic Relief, CWCD, ,HHRD , NRSP, NRDP, </a:t>
                      </a:r>
                      <a:r>
                        <a:rPr lang="en-US" sz="2400" b="0" baseline="0" dirty="0" err="1" smtClean="0"/>
                        <a:t>Naymet</a:t>
                      </a:r>
                      <a:r>
                        <a:rPr lang="en-US" sz="2400" b="0" baseline="0" dirty="0" smtClean="0"/>
                        <a:t> etc.</a:t>
                      </a:r>
                    </a:p>
                  </a:txBody>
                  <a:tcPr marL="121920" marR="121920" horzOverflow="overflow"/>
                </a:tc>
                <a:extLst>
                  <a:ext uri="{0D108BD9-81ED-4DB2-BD59-A6C34878D82A}">
                    <a16:rowId xmlns:a16="http://schemas.microsoft.com/office/drawing/2014/main" val="10001"/>
                  </a:ext>
                </a:extLst>
              </a:tr>
              <a:tr h="565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Afghanistan</a:t>
                      </a: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400" b="0" baseline="0" dirty="0" smtClean="0"/>
                        <a:t>FINCA , WOCCU, </a:t>
                      </a:r>
                      <a:r>
                        <a:rPr lang="en-US" sz="2400" b="0" baseline="0" dirty="0" err="1" smtClean="0"/>
                        <a:t>Ariana</a:t>
                      </a:r>
                      <a:r>
                        <a:rPr lang="en-US" sz="2400" b="0" baseline="0" dirty="0" smtClean="0"/>
                        <a:t> Financial </a:t>
                      </a:r>
                      <a:r>
                        <a:rPr lang="en-US" sz="2400" b="0" kern="1200" baseline="0" dirty="0" smtClean="0">
                          <a:solidFill>
                            <a:schemeClr val="dk1"/>
                          </a:solidFill>
                          <a:latin typeface="+mn-lt"/>
                          <a:ea typeface="+mn-ea"/>
                          <a:cs typeface="+mn-cs"/>
                        </a:rPr>
                        <a:t>Services , IFIC,  Islamic Relief etc.</a:t>
                      </a:r>
                    </a:p>
                  </a:txBody>
                  <a:tcPr marL="121920" marR="121920" horzOverflow="overflow"/>
                </a:tc>
                <a:extLst>
                  <a:ext uri="{0D108BD9-81ED-4DB2-BD59-A6C34878D82A}">
                    <a16:rowId xmlns:a16="http://schemas.microsoft.com/office/drawing/2014/main" val="10002"/>
                  </a:ext>
                </a:extLst>
              </a:tr>
              <a:tr h="976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Indonesia</a:t>
                      </a:r>
                    </a:p>
                  </a:txBody>
                  <a:tcPr marL="121920" marR="121920"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u="none" strike="noStrike" kern="1200" cap="none" normalizeH="0" baseline="0" dirty="0" smtClean="0">
                          <a:ln>
                            <a:noFill/>
                          </a:ln>
                          <a:solidFill>
                            <a:schemeClr val="dk1"/>
                          </a:solidFill>
                          <a:effectLst/>
                          <a:latin typeface="+mn-lt"/>
                          <a:ea typeface="+mn-ea"/>
                          <a:cs typeface="+mn-cs"/>
                        </a:rPr>
                        <a:t>BPRS, Muslim Aid, Islamic Financial Cooperatives referred as bait </a:t>
                      </a:r>
                      <a:r>
                        <a:rPr kumimoji="0" lang="en-US" sz="2400" b="0" u="none" strike="noStrike" kern="1200" cap="none" normalizeH="0" baseline="0" dirty="0" err="1" smtClean="0">
                          <a:ln>
                            <a:noFill/>
                          </a:ln>
                          <a:solidFill>
                            <a:schemeClr val="dk1"/>
                          </a:solidFill>
                          <a:effectLst/>
                          <a:latin typeface="+mn-lt"/>
                          <a:ea typeface="+mn-ea"/>
                          <a:cs typeface="+mn-cs"/>
                        </a:rPr>
                        <a:t>Maal</a:t>
                      </a:r>
                      <a:r>
                        <a:rPr kumimoji="0" lang="en-US" sz="2400" b="0" u="none" strike="noStrike" kern="1200" cap="none" normalizeH="0" baseline="0" dirty="0" smtClean="0">
                          <a:ln>
                            <a:noFill/>
                          </a:ln>
                          <a:solidFill>
                            <a:schemeClr val="dk1"/>
                          </a:solidFill>
                          <a:effectLst/>
                          <a:latin typeface="+mn-lt"/>
                          <a:ea typeface="+mn-ea"/>
                          <a:cs typeface="+mn-cs"/>
                        </a:rPr>
                        <a:t> </a:t>
                      </a:r>
                      <a:r>
                        <a:rPr kumimoji="0" lang="en-US" sz="2400" b="0" u="none" strike="noStrike" kern="1200" cap="none" normalizeH="0" baseline="0" dirty="0" err="1" smtClean="0">
                          <a:ln>
                            <a:noFill/>
                          </a:ln>
                          <a:solidFill>
                            <a:schemeClr val="dk1"/>
                          </a:solidFill>
                          <a:effectLst/>
                          <a:latin typeface="+mn-lt"/>
                          <a:ea typeface="+mn-ea"/>
                          <a:cs typeface="+mn-cs"/>
                        </a:rPr>
                        <a:t>wat</a:t>
                      </a:r>
                      <a:r>
                        <a:rPr kumimoji="0" lang="en-US" sz="2400" b="0" u="none" strike="noStrike" kern="1200" cap="none" normalizeH="0" baseline="0" dirty="0" smtClean="0">
                          <a:ln>
                            <a:noFill/>
                          </a:ln>
                          <a:solidFill>
                            <a:schemeClr val="dk1"/>
                          </a:solidFill>
                          <a:effectLst/>
                          <a:latin typeface="+mn-lt"/>
                          <a:ea typeface="+mn-ea"/>
                          <a:cs typeface="+mn-cs"/>
                        </a:rPr>
                        <a:t> </a:t>
                      </a:r>
                      <a:r>
                        <a:rPr kumimoji="0" lang="en-US" sz="2400" b="0" u="none" strike="noStrike" kern="1200" cap="none" normalizeH="0" baseline="0" dirty="0" err="1" smtClean="0">
                          <a:ln>
                            <a:noFill/>
                          </a:ln>
                          <a:solidFill>
                            <a:schemeClr val="dk1"/>
                          </a:solidFill>
                          <a:effectLst/>
                          <a:latin typeface="+mn-lt"/>
                          <a:ea typeface="+mn-ea"/>
                          <a:cs typeface="+mn-cs"/>
                        </a:rPr>
                        <a:t>Tamwil</a:t>
                      </a:r>
                      <a:r>
                        <a:rPr kumimoji="0" lang="en-US" sz="2400" b="0" u="none" strike="noStrike" kern="1200" cap="none" normalizeH="0" baseline="0" dirty="0" smtClean="0">
                          <a:ln>
                            <a:noFill/>
                          </a:ln>
                          <a:solidFill>
                            <a:schemeClr val="dk1"/>
                          </a:solidFill>
                          <a:effectLst/>
                          <a:latin typeface="+mn-lt"/>
                          <a:ea typeface="+mn-ea"/>
                          <a:cs typeface="+mn-cs"/>
                        </a:rPr>
                        <a:t> (BMT) etc.</a:t>
                      </a:r>
                    </a:p>
                  </a:txBody>
                  <a:tcPr marL="121920" marR="121920" horzOverflow="overflow"/>
                </a:tc>
                <a:extLst>
                  <a:ext uri="{0D108BD9-81ED-4DB2-BD59-A6C34878D82A}">
                    <a16:rowId xmlns:a16="http://schemas.microsoft.com/office/drawing/2014/main" val="10003"/>
                  </a:ext>
                </a:extLst>
              </a:tr>
              <a:tr h="976829">
                <a:tc>
                  <a:txBody>
                    <a:bodyPr/>
                    <a:lstStyle/>
                    <a:p>
                      <a:pPr marL="0" indent="0">
                        <a:lnSpc>
                          <a:spcPct val="100000"/>
                        </a:lnSpc>
                      </a:pPr>
                      <a:r>
                        <a:rPr lang="en-US" sz="2400" b="1" dirty="0" smtClean="0"/>
                        <a:t>Yemen</a:t>
                      </a:r>
                    </a:p>
                  </a:txBody>
                  <a:tcPr marL="121920" marR="121920" horzOverflow="overflow"/>
                </a:tc>
                <a:tc>
                  <a:txBody>
                    <a:bodyPr/>
                    <a:lstStyle/>
                    <a:p>
                      <a:r>
                        <a:rPr lang="en-US" sz="2400" b="0" kern="1200" baseline="0" dirty="0" smtClean="0">
                          <a:solidFill>
                            <a:schemeClr val="tx1"/>
                          </a:solidFill>
                          <a:latin typeface="+mn-lt"/>
                          <a:ea typeface="+mn-ea"/>
                          <a:cs typeface="+mn-cs"/>
                        </a:rPr>
                        <a:t>Hodeida Microfinance Program, Al-Amal Microfinance Bank etc, Al Kurumi Microfinance etc.</a:t>
                      </a:r>
                    </a:p>
                  </a:txBody>
                  <a:tcPr marL="121920" marR="121920" horzOverflow="overflow"/>
                </a:tc>
                <a:extLst>
                  <a:ext uri="{0D108BD9-81ED-4DB2-BD59-A6C34878D82A}">
                    <a16:rowId xmlns:a16="http://schemas.microsoft.com/office/drawing/2014/main" val="10004"/>
                  </a:ext>
                </a:extLst>
              </a:tr>
            </a:tbl>
          </a:graphicData>
        </a:graphic>
      </p:graphicFrame>
    </p:spTree>
  </p:cSld>
  <p:clrMapOvr>
    <a:masterClrMapping/>
  </p:clrMapOvr>
  <p:transition advClick="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54403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r>
              <a:rPr lang="en-GB" sz="2800" b="1" dirty="0" smtClean="0">
                <a:solidFill>
                  <a:srgbClr val="FFFFFF"/>
                </a:solidFill>
                <a:cs typeface="Arial" charset="0"/>
              </a:rPr>
              <a:t>                     </a:t>
            </a:r>
            <a:r>
              <a:rPr lang="en-GB" sz="3200" b="1" dirty="0" smtClean="0">
                <a:solidFill>
                  <a:srgbClr val="FFFFFF"/>
                </a:solidFill>
                <a:cs typeface="Arial" charset="0"/>
              </a:rPr>
              <a:t>Pakistan &amp; Islamic Microfinance Industry</a:t>
            </a:r>
            <a:r>
              <a:rPr lang="en-GB" sz="2800" b="1" dirty="0" smtClean="0">
                <a:solidFill>
                  <a:srgbClr val="FFFFFF"/>
                </a:solidFill>
                <a:cs typeface="Arial" charset="0"/>
              </a:rPr>
              <a:t> </a:t>
            </a:r>
            <a:endParaRPr lang="en-GB" sz="2800" b="1" dirty="0">
              <a:solidFill>
                <a:srgbClr val="FFFFFF"/>
              </a:solidFill>
              <a:cs typeface="Arial" charset="0"/>
            </a:endParaRPr>
          </a:p>
        </p:txBody>
      </p:sp>
      <p:pic>
        <p:nvPicPr>
          <p:cNvPr id="6" name="Picture 2" descr="C:\Users\Administrator\Desktop\Pakistan.jpg"/>
          <p:cNvPicPr>
            <a:picLocks noChangeAspect="1" noChangeArrowheads="1"/>
          </p:cNvPicPr>
          <p:nvPr/>
        </p:nvPicPr>
        <p:blipFill>
          <a:blip r:embed="rId2"/>
          <a:srcRect/>
          <a:stretch>
            <a:fillRect/>
          </a:stretch>
        </p:blipFill>
        <p:spPr bwMode="auto">
          <a:xfrm>
            <a:off x="0" y="0"/>
            <a:ext cx="2438400" cy="914400"/>
          </a:xfrm>
          <a:prstGeom prst="rect">
            <a:avLst/>
          </a:prstGeom>
          <a:noFill/>
        </p:spPr>
      </p:pic>
      <p:sp>
        <p:nvSpPr>
          <p:cNvPr id="7" name="Rectangle 8"/>
          <p:cNvSpPr>
            <a:spLocks noChangeArrowheads="1"/>
          </p:cNvSpPr>
          <p:nvPr/>
        </p:nvSpPr>
        <p:spPr bwMode="auto">
          <a:xfrm>
            <a:off x="406400" y="1066801"/>
            <a:ext cx="11480800" cy="5879558"/>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Innovation: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Micro Takaful</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IT Integration (Mobile Banking) in Islamic Microfinance</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Livestock Product with Islamic Microfinance operation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Micro energy &amp; Micro Saving products	</a:t>
            </a:r>
            <a:endParaRPr lang="en-US" sz="2400" b="1" u="sng"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Challenges: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Unavailability of Shariah Compliant fund</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Reluctance of Donor Agencies for Islamic Microfinance</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rPr>
              <a:t>Accounting &amp; I.T systems., Rating Agencies.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Law and order in Northern part of Pakistan</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Future Prospects: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Rapid growth of IMFIs with high acceptability from the Muslim community.</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Govt. Interest and IDB Support</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AlHuda Centre of Excellence in Islamic Microfinance</a:t>
            </a:r>
          </a:p>
          <a:p>
            <a:pPr marL="320040" indent="-320040" algn="just" fontAlgn="auto">
              <a:lnSpc>
                <a:spcPct val="80000"/>
              </a:lnSpc>
              <a:spcBef>
                <a:spcPts val="700"/>
              </a:spcBef>
              <a:spcAft>
                <a:spcPts val="0"/>
              </a:spcAft>
              <a:buClr>
                <a:schemeClr val="accent2"/>
              </a:buClr>
              <a:buSzPct val="60000"/>
              <a:defRPr/>
            </a:pPr>
            <a:endParaRPr lang="en-US" sz="3200" dirty="0" smtClean="0">
              <a:solidFill>
                <a:schemeClr val="bg2"/>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0" y="1267485"/>
          <a:ext cx="10606617" cy="5359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4"/>
          <p:cNvSpPr/>
          <p:nvPr/>
        </p:nvSpPr>
        <p:spPr>
          <a:xfrm>
            <a:off x="3971499" y="3152633"/>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8135936" y="4509145"/>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409404" y="4570064"/>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5116358" y="4518018"/>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6330288" y="3245892"/>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456855" y="5526376"/>
            <a:ext cx="286602"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9"/>
          <p:cNvSpPr txBox="1">
            <a:spLocks noChangeArrowheads="1"/>
          </p:cNvSpPr>
          <p:nvPr/>
        </p:nvSpPr>
        <p:spPr bwMode="auto">
          <a:xfrm>
            <a:off x="520700" y="0"/>
            <a:ext cx="8623300" cy="1049450"/>
          </a:xfrm>
          <a:prstGeom prst="rect">
            <a:avLst/>
          </a:prstGeom>
          <a:solidFill>
            <a:schemeClr val="accent2">
              <a:lumMod val="75000"/>
            </a:schemeClr>
          </a:solidFill>
          <a:ln w="9525" algn="ctr">
            <a:noFill/>
            <a:miter lim="800000"/>
            <a:headEnd/>
            <a:tailEnd/>
          </a:ln>
        </p:spPr>
        <p:txBody>
          <a:bodyPr anchor="ctr"/>
          <a:lstStyle/>
          <a:p>
            <a:pPr algn="ctr"/>
            <a:r>
              <a:rPr lang="en-GB" sz="3200" b="1" dirty="0" smtClean="0">
                <a:solidFill>
                  <a:srgbClr val="FFFFFF"/>
                </a:solidFill>
                <a:cs typeface="Arial" charset="0"/>
              </a:rPr>
              <a:t>Islam Agri. </a:t>
            </a:r>
            <a:r>
              <a:rPr lang="en-GB" sz="3200" b="1" smtClean="0">
                <a:solidFill>
                  <a:srgbClr val="FFFFFF"/>
                </a:solidFill>
                <a:cs typeface="Arial" charset="0"/>
              </a:rPr>
              <a:t>Finance </a:t>
            </a:r>
            <a:r>
              <a:rPr lang="en-GB" sz="3200" b="1" dirty="0" smtClean="0">
                <a:solidFill>
                  <a:srgbClr val="FFFFFF"/>
                </a:solidFill>
                <a:cs typeface="Arial" charset="0"/>
              </a:rPr>
              <a:t>&amp; Shariah</a:t>
            </a:r>
            <a:endParaRPr lang="en-GB" sz="3200" b="1" dirty="0">
              <a:solidFill>
                <a:srgbClr val="FFFFFF"/>
              </a:solidFill>
              <a:cs typeface="Arial" charset="0"/>
            </a:endParaRPr>
          </a:p>
        </p:txBody>
      </p:sp>
    </p:spTree>
  </p:cSld>
  <p:clrMapOvr>
    <a:masterClrMapping/>
  </p:clrMapOvr>
  <p:transition>
    <p:check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54403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a:r>
              <a:rPr lang="en-GB" sz="2800" b="1" dirty="0" smtClean="0">
                <a:solidFill>
                  <a:srgbClr val="FFFFFF"/>
                </a:solidFill>
                <a:cs typeface="Arial" charset="0"/>
              </a:rPr>
              <a:t>                   Afghanistan &amp; Islamic Microfinance Industry </a:t>
            </a:r>
            <a:endParaRPr lang="en-GB" sz="2800" b="1" dirty="0">
              <a:solidFill>
                <a:srgbClr val="FFFFFF"/>
              </a:solidFill>
              <a:cs typeface="Arial" charset="0"/>
            </a:endParaRPr>
          </a:p>
        </p:txBody>
      </p:sp>
      <p:pic>
        <p:nvPicPr>
          <p:cNvPr id="7" name="Picture 3" descr="C:\Users\Administrator\Desktop\Afghanistan.jpg"/>
          <p:cNvPicPr>
            <a:picLocks noChangeAspect="1" noChangeArrowheads="1"/>
          </p:cNvPicPr>
          <p:nvPr/>
        </p:nvPicPr>
        <p:blipFill>
          <a:blip r:embed="rId2"/>
          <a:srcRect/>
          <a:stretch>
            <a:fillRect/>
          </a:stretch>
        </p:blipFill>
        <p:spPr bwMode="auto">
          <a:xfrm>
            <a:off x="0" y="0"/>
            <a:ext cx="2438400" cy="914400"/>
          </a:xfrm>
          <a:prstGeom prst="rect">
            <a:avLst/>
          </a:prstGeom>
          <a:noFill/>
        </p:spPr>
      </p:pic>
      <p:sp>
        <p:nvSpPr>
          <p:cNvPr id="8" name="Rectangle 8"/>
          <p:cNvSpPr>
            <a:spLocks noChangeArrowheads="1"/>
          </p:cNvSpPr>
          <p:nvPr/>
        </p:nvSpPr>
        <p:spPr bwMode="auto">
          <a:xfrm>
            <a:off x="406400" y="1066802"/>
            <a:ext cx="11379200" cy="4831066"/>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Innovation: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Enterprise Incubation i.e. business modeling and micro financing.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Integration of Rural Economy (Exact Target Market) with Islamic Microfinance 	</a:t>
            </a:r>
            <a:endParaRPr lang="en-US" sz="2400" b="1" u="sng" dirty="0" smtClean="0">
              <a:solidFill>
                <a:schemeClr val="bg2"/>
              </a:solidFill>
              <a:latin typeface="+mn-lt"/>
            </a:endParaRP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Challenges: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Lack of Quality HR in Islamic Microfinance Sector Poor IT integration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Weak microfinance regulatory regime.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Unavailability of Micro Insurance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Security, Law and order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Future Prospects: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Rising Donors’ interest for poverty alleviation (FINCA, HIH, MISFA &amp; USAID etc)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High demand of Islamic Microfinance</a:t>
            </a:r>
            <a:endParaRPr lang="en-US" sz="3200" dirty="0" smtClean="0">
              <a:solidFill>
                <a:schemeClr val="bg2"/>
              </a:solidFill>
              <a:latin typeface="+mn-l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54403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solidFill>
            <a:schemeClr val="bg2">
              <a:lumMod val="50000"/>
            </a:schemeClr>
          </a:solidFill>
          <a:ln>
            <a:headEnd/>
            <a:tailEnd/>
          </a:ln>
        </p:spPr>
        <p:style>
          <a:lnRef idx="0">
            <a:schemeClr val="accent5"/>
          </a:lnRef>
          <a:fillRef idx="3">
            <a:schemeClr val="accent5"/>
          </a:fillRef>
          <a:effectRef idx="3">
            <a:schemeClr val="accent5"/>
          </a:effectRef>
          <a:fontRef idx="minor">
            <a:schemeClr val="lt1"/>
          </a:fontRef>
        </p:style>
        <p:txBody>
          <a:bodyPr anchor="ctr"/>
          <a:lstStyle/>
          <a:p>
            <a:pPr algn="ctr"/>
            <a:r>
              <a:rPr lang="en-GB" sz="2800" b="1" dirty="0" smtClean="0">
                <a:solidFill>
                  <a:srgbClr val="FFFFFF"/>
                </a:solidFill>
                <a:cs typeface="Arial" charset="0"/>
              </a:rPr>
              <a:t>                     Indonesia &amp; Islamic Microfinance Industry </a:t>
            </a:r>
            <a:endParaRPr lang="en-GB" sz="2800" b="1" dirty="0">
              <a:solidFill>
                <a:srgbClr val="FFFFFF"/>
              </a:solidFill>
              <a:cs typeface="Arial" charset="0"/>
            </a:endParaRPr>
          </a:p>
        </p:txBody>
      </p:sp>
      <p:pic>
        <p:nvPicPr>
          <p:cNvPr id="6" name="Picture 4"/>
          <p:cNvPicPr>
            <a:picLocks noChangeAspect="1" noChangeArrowheads="1"/>
          </p:cNvPicPr>
          <p:nvPr/>
        </p:nvPicPr>
        <p:blipFill>
          <a:blip r:embed="rId2"/>
          <a:srcRect/>
          <a:stretch>
            <a:fillRect/>
          </a:stretch>
        </p:blipFill>
        <p:spPr bwMode="auto">
          <a:xfrm>
            <a:off x="0" y="0"/>
            <a:ext cx="2438400" cy="914400"/>
          </a:xfrm>
          <a:prstGeom prst="rect">
            <a:avLst/>
          </a:prstGeom>
          <a:noFill/>
          <a:ln w="9525">
            <a:noFill/>
            <a:miter lim="800000"/>
            <a:headEnd/>
            <a:tailEnd/>
          </a:ln>
          <a:effectLst/>
        </p:spPr>
      </p:pic>
      <p:sp>
        <p:nvSpPr>
          <p:cNvPr id="8" name="Rectangle 8"/>
          <p:cNvSpPr>
            <a:spLocks noChangeArrowheads="1"/>
          </p:cNvSpPr>
          <p:nvPr/>
        </p:nvSpPr>
        <p:spPr bwMode="auto">
          <a:xfrm>
            <a:off x="406400" y="1066800"/>
            <a:ext cx="11379200" cy="4150367"/>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Innovation:</a:t>
            </a:r>
            <a:r>
              <a:rPr lang="en-US" sz="2400" dirty="0" smtClean="0">
                <a:solidFill>
                  <a:schemeClr val="bg2"/>
                </a:solidFill>
                <a:latin typeface="+mn-lt"/>
              </a:rPr>
              <a:t>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Bait-</a:t>
            </a:r>
            <a:r>
              <a:rPr lang="en-US" sz="2400" dirty="0" err="1" smtClean="0">
                <a:solidFill>
                  <a:schemeClr val="bg2"/>
                </a:solidFill>
                <a:latin typeface="+mn-lt"/>
              </a:rPr>
              <a:t>ul</a:t>
            </a:r>
            <a:r>
              <a:rPr lang="en-US" sz="2400" dirty="0" smtClean="0">
                <a:solidFill>
                  <a:schemeClr val="bg2"/>
                </a:solidFill>
                <a:latin typeface="+mn-lt"/>
              </a:rPr>
              <a:t>-mal </a:t>
            </a:r>
            <a:r>
              <a:rPr lang="en-US" sz="2400" dirty="0" err="1" smtClean="0">
                <a:solidFill>
                  <a:schemeClr val="bg2"/>
                </a:solidFill>
                <a:latin typeface="+mn-lt"/>
              </a:rPr>
              <a:t>Tamveel</a:t>
            </a:r>
            <a:r>
              <a:rPr lang="en-US" sz="2400" dirty="0" smtClean="0">
                <a:solidFill>
                  <a:schemeClr val="bg2"/>
                </a:solidFill>
                <a:latin typeface="+mn-lt"/>
              </a:rPr>
              <a:t> (BMT), BPRS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Challenges: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Poor IT integration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High Poverty Index</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Lesser financial sustainability in the community/ natives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Future Prospects:</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Rising Donors’ interest poverty alleviation especially through IMF</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Role of Ministry of Cooperative &amp; Central Bank is positive.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Rapid growth of IMFIs with high acceptability from the majority Muslim community.</a:t>
            </a:r>
            <a:endParaRPr lang="en-US" sz="3200" dirty="0" smtClean="0">
              <a:solidFill>
                <a:schemeClr val="bg2"/>
              </a:solidFill>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5440363"/>
          </a:xfrm>
        </p:spPr>
        <p:txBody>
          <a:bodyPr/>
          <a:lstStyle/>
          <a:p>
            <a:pPr>
              <a:buNone/>
            </a:pPr>
            <a:endParaRPr lang="en-US" dirty="0" smtClean="0"/>
          </a:p>
          <a:p>
            <a:pPr>
              <a:buNone/>
            </a:pPr>
            <a:endParaRPr lang="en-US" dirty="0"/>
          </a:p>
        </p:txBody>
      </p:sp>
      <p:sp>
        <p:nvSpPr>
          <p:cNvPr id="4" name="Text Box 23"/>
          <p:cNvSpPr txBox="1">
            <a:spLocks noChangeArrowheads="1"/>
          </p:cNvSpPr>
          <p:nvPr/>
        </p:nvSpPr>
        <p:spPr bwMode="auto">
          <a:xfrm>
            <a:off x="0" y="0"/>
            <a:ext cx="12192000" cy="9144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algn="ctr"/>
            <a:r>
              <a:rPr lang="en-GB" sz="2800" b="1" dirty="0" smtClean="0">
                <a:solidFill>
                  <a:srgbClr val="FFFFFF"/>
                </a:solidFill>
                <a:cs typeface="Arial" charset="0"/>
              </a:rPr>
              <a:t>                Yemen &amp; Islamic Microfinance Industry </a:t>
            </a:r>
            <a:endParaRPr lang="en-GB" sz="2800" b="1" dirty="0">
              <a:solidFill>
                <a:srgbClr val="FFFFFF"/>
              </a:solidFill>
              <a:cs typeface="Arial" charset="0"/>
            </a:endParaRPr>
          </a:p>
        </p:txBody>
      </p:sp>
      <p:pic>
        <p:nvPicPr>
          <p:cNvPr id="7" name="Picture 5" descr="C:\Users\Administrator\Desktop\Yemen.jpg"/>
          <p:cNvPicPr>
            <a:picLocks noChangeAspect="1" noChangeArrowheads="1"/>
          </p:cNvPicPr>
          <p:nvPr/>
        </p:nvPicPr>
        <p:blipFill>
          <a:blip r:embed="rId2"/>
          <a:srcRect/>
          <a:stretch>
            <a:fillRect/>
          </a:stretch>
        </p:blipFill>
        <p:spPr bwMode="auto">
          <a:xfrm>
            <a:off x="0" y="1"/>
            <a:ext cx="2438400" cy="904875"/>
          </a:xfrm>
          <a:prstGeom prst="rect">
            <a:avLst/>
          </a:prstGeom>
          <a:noFill/>
        </p:spPr>
      </p:pic>
      <p:sp>
        <p:nvSpPr>
          <p:cNvPr id="8" name="Rectangle 8"/>
          <p:cNvSpPr>
            <a:spLocks noChangeArrowheads="1"/>
          </p:cNvSpPr>
          <p:nvPr/>
        </p:nvSpPr>
        <p:spPr bwMode="auto">
          <a:xfrm>
            <a:off x="406400" y="1066802"/>
            <a:ext cx="11379200" cy="4920834"/>
          </a:xfrm>
          <a:prstGeom prst="rect">
            <a:avLst/>
          </a:prstGeom>
          <a:noFill/>
          <a:ln w="9525">
            <a:noFill/>
            <a:miter lim="800000"/>
            <a:headEnd/>
            <a:tailEnd/>
          </a:ln>
        </p:spPr>
        <p:txBody>
          <a:bodyPr wrap="square">
            <a:spAutoFit/>
          </a:bodyPr>
          <a:lstStyle/>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Innovation:</a:t>
            </a:r>
            <a:r>
              <a:rPr lang="en-US" sz="2400" dirty="0" smtClean="0">
                <a:solidFill>
                  <a:schemeClr val="bg2"/>
                </a:solidFill>
                <a:latin typeface="+mn-lt"/>
              </a:rPr>
              <a:t>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I.T Integration &amp; Micro Takaful</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Role of Islamic Bank to Strengthened the Islamic Microfinance Institutions.</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Challenges:</a:t>
            </a:r>
            <a:endParaRPr lang="en-US" sz="2400" dirty="0" smtClean="0">
              <a:solidFill>
                <a:schemeClr val="bg2"/>
              </a:solidFill>
              <a:latin typeface="+mn-lt"/>
            </a:endParaRP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GB" sz="2400" dirty="0" smtClean="0">
                <a:solidFill>
                  <a:schemeClr val="bg2"/>
                </a:solidFill>
                <a:latin typeface="+mn-lt"/>
              </a:rPr>
              <a:t>Reluctance in Research &amp; Implementation of  new Products, as only (</a:t>
            </a:r>
            <a:r>
              <a:rPr lang="en-GB" sz="2400" dirty="0" err="1" smtClean="0">
                <a:solidFill>
                  <a:schemeClr val="bg2"/>
                </a:solidFill>
                <a:latin typeface="+mn-lt"/>
              </a:rPr>
              <a:t>Murabahah</a:t>
            </a:r>
            <a:r>
              <a:rPr lang="en-GB" sz="2400" dirty="0" smtClean="0">
                <a:solidFill>
                  <a:schemeClr val="bg2"/>
                </a:solidFill>
                <a:latin typeface="+mn-lt"/>
              </a:rPr>
              <a:t>) is serving almost 80% of Islamic Microfinance Industry.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Significant division of Urban and Rural population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Law and Order</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r>
              <a:rPr lang="en-US" sz="2400" b="1" u="sng" dirty="0" smtClean="0">
                <a:solidFill>
                  <a:schemeClr val="bg2"/>
                </a:solidFill>
                <a:latin typeface="+mn-lt"/>
              </a:rPr>
              <a:t>Future Prospects:</a:t>
            </a:r>
            <a:endParaRPr lang="en-US" sz="3200" b="1" u="sng" dirty="0" smtClean="0">
              <a:solidFill>
                <a:schemeClr val="bg2"/>
              </a:solidFill>
              <a:latin typeface="+mn-lt"/>
            </a:endParaRP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High Demand of IMF </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Role of SFD &amp; YMN</a:t>
            </a:r>
          </a:p>
          <a:p>
            <a:pPr marL="777240" lvl="1" indent="-320040" algn="just" fontAlgn="auto">
              <a:lnSpc>
                <a:spcPct val="80000"/>
              </a:lnSpc>
              <a:spcBef>
                <a:spcPts val="700"/>
              </a:spcBef>
              <a:spcAft>
                <a:spcPts val="0"/>
              </a:spcAft>
              <a:buClr>
                <a:schemeClr val="accent2"/>
              </a:buClr>
              <a:buSzPct val="60000"/>
              <a:buFont typeface="Arial" pitchFamily="34" charset="0"/>
              <a:buChar char="•"/>
              <a:defRPr/>
            </a:pPr>
            <a:r>
              <a:rPr lang="en-US" sz="2400" dirty="0" smtClean="0">
                <a:solidFill>
                  <a:schemeClr val="bg2"/>
                </a:solidFill>
                <a:latin typeface="+mn-lt"/>
              </a:rPr>
              <a:t>New Range of Islamic Microfinance products </a:t>
            </a:r>
          </a:p>
          <a:p>
            <a:pPr marL="320040" indent="-320040" algn="just" fontAlgn="auto">
              <a:lnSpc>
                <a:spcPct val="80000"/>
              </a:lnSpc>
              <a:spcBef>
                <a:spcPts val="700"/>
              </a:spcBef>
              <a:spcAft>
                <a:spcPts val="0"/>
              </a:spcAft>
              <a:buClr>
                <a:schemeClr val="accent2"/>
              </a:buClr>
              <a:buSzPct val="60000"/>
              <a:buFont typeface="Arial" pitchFamily="34" charset="0"/>
              <a:buChar char="•"/>
              <a:defRPr/>
            </a:pPr>
            <a:endParaRPr lang="en-US" sz="2400" b="1" u="sng" dirty="0" smtClean="0">
              <a:solidFill>
                <a:schemeClr val="bg2"/>
              </a:solidFill>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8"/>
          <p:cNvSpPr>
            <a:spLocks noChangeArrowheads="1"/>
          </p:cNvSpPr>
          <p:nvPr/>
        </p:nvSpPr>
        <p:spPr bwMode="auto">
          <a:xfrm>
            <a:off x="875922" y="0"/>
            <a:ext cx="8416890" cy="3429000"/>
          </a:xfrm>
          <a:prstGeom prst="rect">
            <a:avLst/>
          </a:prstGeom>
          <a:solidFill>
            <a:srgbClr val="35742A"/>
          </a:solidFill>
          <a:ln w="9525" algn="ctr">
            <a:noFill/>
            <a:miter lim="800000"/>
            <a:headEnd/>
            <a:tailEnd/>
          </a:ln>
          <a:effectLst/>
        </p:spPr>
        <p:txBody>
          <a:bodyPr anchor="ctr"/>
          <a:lstStyle/>
          <a:p>
            <a:pPr marL="381000" indent="-381000" algn="ctr">
              <a:lnSpc>
                <a:spcPct val="80000"/>
              </a:lnSpc>
            </a:pPr>
            <a:endParaRPr lang="en-US" sz="2200" b="1" dirty="0" smtClean="0">
              <a:solidFill>
                <a:srgbClr val="FFFFFF"/>
              </a:solidFill>
              <a:cs typeface="Arial" charset="0"/>
            </a:endParaRPr>
          </a:p>
        </p:txBody>
      </p:sp>
      <p:sp>
        <p:nvSpPr>
          <p:cNvPr id="9" name="Snip Diagonal Corner Rectangle 8"/>
          <p:cNvSpPr/>
          <p:nvPr/>
        </p:nvSpPr>
        <p:spPr bwMode="auto">
          <a:xfrm>
            <a:off x="1044507" y="190500"/>
            <a:ext cx="8042102" cy="3048000"/>
          </a:xfrm>
          <a:prstGeom prst="snip2DiagRect">
            <a:avLst/>
          </a:prstGeom>
          <a:noFill/>
          <a:ln w="38100" cap="flat" cmpd="sng" algn="ctr">
            <a:solidFill>
              <a:srgbClr val="FF0000"/>
            </a:solid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defRPr/>
            </a:pPr>
            <a:endParaRPr lang="en-US"/>
          </a:p>
        </p:txBody>
      </p:sp>
      <p:sp>
        <p:nvSpPr>
          <p:cNvPr id="10" name="Title 9"/>
          <p:cNvSpPr>
            <a:spLocks noGrp="1"/>
          </p:cNvSpPr>
          <p:nvPr>
            <p:ph type="ctrTitle"/>
          </p:nvPr>
        </p:nvSpPr>
        <p:spPr>
          <a:xfrm>
            <a:off x="1182090" y="865949"/>
            <a:ext cx="7766936" cy="1646302"/>
          </a:xfrm>
        </p:spPr>
        <p:txBody>
          <a:bodyPr anchor="ctr"/>
          <a:lstStyle/>
          <a:p>
            <a:pPr algn="ctr"/>
            <a:r>
              <a:rPr lang="en-US" dirty="0" err="1" smtClean="0">
                <a:ln w="0"/>
                <a:solidFill>
                  <a:schemeClr val="tx1"/>
                </a:solidFill>
                <a:effectLst>
                  <a:outerShdw blurRad="38100" dist="19050" dir="2700000" algn="tl" rotWithShape="0">
                    <a:schemeClr val="dk1">
                      <a:alpha val="40000"/>
                    </a:schemeClr>
                  </a:outerShdw>
                </a:effectLst>
              </a:rPr>
              <a:t>JazzakAllah</a:t>
            </a:r>
            <a:r>
              <a:rPr lang="en-US" dirty="0" smtClean="0">
                <a:ln w="0"/>
                <a:solidFill>
                  <a:schemeClr val="tx1"/>
                </a:solidFill>
                <a:effectLst>
                  <a:outerShdw blurRad="38100" dist="19050" dir="2700000" algn="tl" rotWithShape="0">
                    <a:schemeClr val="dk1">
                      <a:alpha val="40000"/>
                    </a:schemeClr>
                  </a:outerShdw>
                </a:effectLst>
              </a:rPr>
              <a:t/>
            </a:r>
            <a:br>
              <a:rPr lang="en-US" dirty="0" smtClean="0">
                <a:ln w="0"/>
                <a:solidFill>
                  <a:schemeClr val="tx1"/>
                </a:solidFill>
                <a:effectLst>
                  <a:outerShdw blurRad="38100" dist="19050" dir="2700000" algn="tl" rotWithShape="0">
                    <a:schemeClr val="dk1">
                      <a:alpha val="40000"/>
                    </a:schemeClr>
                  </a:outerShdw>
                </a:effectLst>
              </a:rPr>
            </a:br>
            <a:r>
              <a:rPr lang="en-US" sz="4400" dirty="0" smtClean="0">
                <a:ln w="0"/>
                <a:solidFill>
                  <a:schemeClr val="tx1"/>
                </a:solidFill>
                <a:effectLst>
                  <a:outerShdw blurRad="38100" dist="19050" dir="2700000" algn="tl" rotWithShape="0">
                    <a:schemeClr val="dk1">
                      <a:alpha val="40000"/>
                    </a:schemeClr>
                  </a:outerShdw>
                </a:effectLst>
              </a:rPr>
              <a:t>Thank you for listening with patience</a:t>
            </a:r>
            <a:endParaRPr lang="en-US" sz="440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bwMode="auto">
          <a:xfrm>
            <a:off x="898216" y="3429000"/>
            <a:ext cx="8394596" cy="2717801"/>
          </a:xfrm>
          <a:prstGeom prst="rect">
            <a:avLst/>
          </a:prstGeom>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scene3d>
              <a:camera prst="orthographicFront"/>
              <a:lightRig rig="threePt" dir="t"/>
            </a:scene3d>
            <a:sp3d extrusionH="57150">
              <a:bevelT w="38100" h="38100"/>
            </a:sp3d>
          </a:bodyPr>
          <a:lstStyle/>
          <a:p>
            <a:pPr algn="ctr">
              <a:defRPr/>
            </a:pPr>
            <a:endParaRPr lang="en-US" dirty="0"/>
          </a:p>
        </p:txBody>
      </p:sp>
      <p:sp>
        <p:nvSpPr>
          <p:cNvPr id="12" name="Rectangle 11"/>
          <p:cNvSpPr/>
          <p:nvPr/>
        </p:nvSpPr>
        <p:spPr bwMode="auto">
          <a:xfrm>
            <a:off x="3822700" y="3632201"/>
            <a:ext cx="5263910" cy="2308533"/>
          </a:xfrm>
          <a:prstGeom prst="rect">
            <a:avLst/>
          </a:prstGeom>
          <a:solidFill>
            <a:schemeClr val="tx1">
              <a:lumMod val="95000"/>
            </a:schemeClr>
          </a:solidFill>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a:scene3d>
              <a:camera prst="orthographicFront"/>
              <a:lightRig rig="threePt" dir="t"/>
            </a:scene3d>
            <a:sp3d extrusionH="57150">
              <a:bevelT w="38100" h="38100"/>
            </a:sp3d>
          </a:bodyPr>
          <a:lstStyle/>
          <a:p>
            <a:pPr algn="ctr" eaLnBrk="0" hangingPunct="0">
              <a:spcBef>
                <a:spcPct val="50000"/>
              </a:spcBef>
            </a:pPr>
            <a:r>
              <a:rPr lang="en-US" sz="1600" b="1" dirty="0" smtClean="0">
                <a:latin typeface="Verdana" pitchFamily="34" charset="0"/>
              </a:rPr>
              <a:t>                             Muhammad </a:t>
            </a:r>
            <a:r>
              <a:rPr lang="en-US" sz="1600" b="1" dirty="0">
                <a:latin typeface="Verdana" pitchFamily="34" charset="0"/>
              </a:rPr>
              <a:t>Zubair Mughal</a:t>
            </a:r>
          </a:p>
          <a:p>
            <a:pPr algn="r" eaLnBrk="0" hangingPunct="0">
              <a:spcBef>
                <a:spcPct val="50000"/>
              </a:spcBef>
            </a:pPr>
            <a:r>
              <a:rPr lang="en-US" sz="1600" i="1" dirty="0">
                <a:latin typeface="Verdana" pitchFamily="34" charset="0"/>
              </a:rPr>
              <a:t>Chief Executive Officer</a:t>
            </a:r>
          </a:p>
          <a:p>
            <a:pPr algn="ctr" eaLnBrk="0" hangingPunct="0">
              <a:spcBef>
                <a:spcPct val="50000"/>
              </a:spcBef>
            </a:pPr>
            <a:endParaRPr lang="en-US" sz="1600" dirty="0">
              <a:latin typeface="Verdana" pitchFamily="34" charset="0"/>
            </a:endParaRPr>
          </a:p>
          <a:p>
            <a:pPr algn="ctr" eaLnBrk="0" hangingPunct="0">
              <a:spcBef>
                <a:spcPct val="50000"/>
              </a:spcBef>
            </a:pPr>
            <a:r>
              <a:rPr lang="en-US" sz="1600" b="1" u="sng" dirty="0">
                <a:solidFill>
                  <a:srgbClr val="006600"/>
                </a:solidFill>
                <a:latin typeface="Verdana" pitchFamily="34" charset="0"/>
              </a:rPr>
              <a:t>AlHuda Centre of Islamic Banking and Economics</a:t>
            </a:r>
          </a:p>
          <a:p>
            <a:pPr algn="ctr" eaLnBrk="0" hangingPunct="0">
              <a:spcBef>
                <a:spcPct val="50000"/>
              </a:spcBef>
            </a:pPr>
            <a:r>
              <a:rPr lang="en-US" sz="1600" b="1" dirty="0">
                <a:solidFill>
                  <a:srgbClr val="006600"/>
                </a:solidFill>
                <a:latin typeface="Verdana" pitchFamily="34" charset="0"/>
                <a:hlinkClick r:id="rId2"/>
              </a:rPr>
              <a:t>Zubair.mughal@alhudacibe.com</a:t>
            </a:r>
            <a:endParaRPr lang="en-US" sz="1600" b="1" dirty="0">
              <a:solidFill>
                <a:srgbClr val="006600"/>
              </a:solidFill>
              <a:latin typeface="Verdana" pitchFamily="34" charset="0"/>
            </a:endParaRPr>
          </a:p>
          <a:p>
            <a:pPr algn="ctr" eaLnBrk="0" hangingPunct="0">
              <a:spcBef>
                <a:spcPct val="50000"/>
              </a:spcBef>
            </a:pPr>
            <a:r>
              <a:rPr lang="en-US" sz="1600" b="1" dirty="0">
                <a:solidFill>
                  <a:srgbClr val="006600"/>
                </a:solidFill>
                <a:latin typeface="Verdana" pitchFamily="34" charset="0"/>
                <a:hlinkClick r:id="rId3"/>
              </a:rPr>
              <a:t>www.alhudacibe.com</a:t>
            </a:r>
            <a:r>
              <a:rPr lang="en-US" sz="1600" b="1" dirty="0">
                <a:solidFill>
                  <a:srgbClr val="006600"/>
                </a:solidFill>
                <a:latin typeface="Verdana" pitchFamily="34" charset="0"/>
              </a:rPr>
              <a:t> </a:t>
            </a:r>
          </a:p>
          <a:p>
            <a:pPr algn="ctr">
              <a:defRPr/>
            </a:pPr>
            <a:endParaRPr lang="en-US" dirty="0"/>
          </a:p>
        </p:txBody>
      </p:sp>
      <p:pic>
        <p:nvPicPr>
          <p:cNvPr id="13" name="Picture 2" descr="D:\Muhammad Zubair\Publications\logo and Banners\AlHuda logo +.JPG"/>
          <p:cNvPicPr>
            <a:picLocks noChangeAspect="1" noChangeArrowheads="1"/>
          </p:cNvPicPr>
          <p:nvPr/>
        </p:nvPicPr>
        <p:blipFill>
          <a:blip r:embed="rId4" cstate="print"/>
          <a:srcRect/>
          <a:stretch>
            <a:fillRect/>
          </a:stretch>
        </p:blipFill>
        <p:spPr bwMode="auto">
          <a:xfrm>
            <a:off x="1308100" y="3746501"/>
            <a:ext cx="1600200" cy="2194233"/>
          </a:xfrm>
          <a:prstGeom prst="rect">
            <a:avLst/>
          </a:prstGeom>
          <a:noFill/>
        </p:spPr>
      </p:pic>
    </p:spTree>
    <p:extLst>
      <p:ext uri="{BB962C8B-B14F-4D97-AF65-F5344CB8AC3E}">
        <p14:creationId xmlns:p14="http://schemas.microsoft.com/office/powerpoint/2010/main" val="3879657159"/>
      </p:ext>
    </p:extLst>
  </p:cSld>
  <p:clrMapOvr>
    <a:masterClrMapping/>
  </p:clrMapOvr>
  <mc:AlternateContent xmlns:mc="http://schemas.openxmlformats.org/markup-compatibility/2006" xmlns:p14="http://schemas.microsoft.com/office/powerpoint/2010/main">
    <mc:Choice Requires="p14">
      <p:transition spd="slow" p14:dur="2000" advTm="12935"/>
    </mc:Choice>
    <mc:Fallback xmlns="">
      <p:transition spd="slow" advTm="1293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7"/>
          <p:cNvSpPr/>
          <p:nvPr/>
        </p:nvSpPr>
        <p:spPr>
          <a:xfrm>
            <a:off x="520700" y="1968500"/>
            <a:ext cx="2488107" cy="8589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Aft>
                <a:spcPct val="35000"/>
              </a:spcAft>
            </a:pPr>
            <a:r>
              <a:rPr lang="en-US" sz="2000" b="1" dirty="0" smtClean="0">
                <a:ea typeface="Arial Unicode MS" pitchFamily="34" charset="-128"/>
                <a:cs typeface="Arial Unicode MS" pitchFamily="34" charset="-128"/>
              </a:rPr>
              <a:t>Sources of Islamic Finance</a:t>
            </a:r>
            <a:endParaRPr lang="en-US" sz="2000" kern="1200" dirty="0"/>
          </a:p>
        </p:txBody>
      </p:sp>
      <p:sp>
        <p:nvSpPr>
          <p:cNvPr id="10" name="Rounded Rectangle 7"/>
          <p:cNvSpPr/>
          <p:nvPr/>
        </p:nvSpPr>
        <p:spPr>
          <a:xfrm>
            <a:off x="4410007" y="1968500"/>
            <a:ext cx="5087077" cy="8589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Aft>
                <a:spcPct val="35000"/>
              </a:spcAft>
            </a:pPr>
            <a:r>
              <a:rPr lang="en-US" sz="2400" dirty="0" smtClean="0"/>
              <a:t>Product Mechanism</a:t>
            </a:r>
            <a:endParaRPr lang="en-US" sz="2400" dirty="0" smtClean="0">
              <a:ea typeface="Arial Unicode MS" pitchFamily="34" charset="-128"/>
              <a:cs typeface="Arial Unicode MS" pitchFamily="34" charset="-128"/>
            </a:endParaRPr>
          </a:p>
        </p:txBody>
      </p:sp>
      <p:pic>
        <p:nvPicPr>
          <p:cNvPr id="11" name="Picture 1"/>
          <p:cNvPicPr>
            <a:picLocks noChangeAspect="1" noChangeArrowheads="1"/>
          </p:cNvPicPr>
          <p:nvPr/>
        </p:nvPicPr>
        <p:blipFill>
          <a:blip r:embed="rId2"/>
          <a:srcRect/>
          <a:stretch>
            <a:fillRect/>
          </a:stretch>
        </p:blipFill>
        <p:spPr bwMode="auto">
          <a:xfrm>
            <a:off x="4410008" y="2827449"/>
            <a:ext cx="5105184" cy="3808742"/>
          </a:xfrm>
          <a:prstGeom prst="rect">
            <a:avLst/>
          </a:prstGeom>
          <a:noFill/>
          <a:ln w="9525">
            <a:noFill/>
            <a:miter lim="800000"/>
            <a:headEnd/>
            <a:tailEnd/>
          </a:ln>
          <a:effectLst/>
        </p:spPr>
      </p:pic>
      <p:sp>
        <p:nvSpPr>
          <p:cNvPr id="12" name="Right Arrow 11"/>
          <p:cNvSpPr/>
          <p:nvPr/>
        </p:nvSpPr>
        <p:spPr>
          <a:xfrm>
            <a:off x="3119782" y="3398949"/>
            <a:ext cx="1214026" cy="2590800"/>
          </a:xfrm>
          <a:prstGeom prst="rightArrow">
            <a:avLst/>
          </a:prstGeom>
        </p:spPr>
        <p:style>
          <a:lnRef idx="1">
            <a:schemeClr val="accent2"/>
          </a:lnRef>
          <a:fillRef idx="2">
            <a:schemeClr val="accent2"/>
          </a:fillRef>
          <a:effectRef idx="1">
            <a:schemeClr val="accent2"/>
          </a:effectRef>
          <a:fontRef idx="minor">
            <a:schemeClr val="dk1"/>
          </a:fontRef>
        </p:style>
      </p:sp>
      <p:sp>
        <p:nvSpPr>
          <p:cNvPr id="13" name="Rounded Rectangle 4"/>
          <p:cNvSpPr/>
          <p:nvPr/>
        </p:nvSpPr>
        <p:spPr>
          <a:xfrm>
            <a:off x="520700" y="3322749"/>
            <a:ext cx="2400300" cy="2667000"/>
          </a:xfrm>
          <a:prstGeom prst="rect">
            <a:avLst/>
          </a:prstGeom>
        </p:spPr>
        <p:style>
          <a:lnRef idx="1">
            <a:schemeClr val="accent2"/>
          </a:lnRef>
          <a:fillRef idx="2">
            <a:schemeClr val="accent2"/>
          </a:fillRef>
          <a:effectRef idx="1">
            <a:schemeClr val="accent2"/>
          </a:effectRef>
          <a:fontRef idx="minor">
            <a:schemeClr val="dk1"/>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GB" sz="2400" b="1" kern="1200" dirty="0" smtClean="0"/>
              <a:t>Quran</a:t>
            </a:r>
            <a:endParaRPr lang="en-US" sz="2400" kern="1200" dirty="0"/>
          </a:p>
          <a:p>
            <a:pPr marL="171450" lvl="1" indent="-171450" algn="l" defTabSz="711200">
              <a:lnSpc>
                <a:spcPct val="90000"/>
              </a:lnSpc>
              <a:spcBef>
                <a:spcPct val="0"/>
              </a:spcBef>
              <a:spcAft>
                <a:spcPct val="15000"/>
              </a:spcAft>
              <a:buChar char="••"/>
            </a:pPr>
            <a:r>
              <a:rPr lang="en-GB" sz="2400" b="1" kern="1200" dirty="0" err="1" smtClean="0"/>
              <a:t>Sunnah</a:t>
            </a:r>
            <a:endParaRPr lang="en-GB" sz="2400" b="1" kern="1200" dirty="0"/>
          </a:p>
          <a:p>
            <a:pPr marL="171450" lvl="1" indent="-171450" algn="l" defTabSz="711200">
              <a:lnSpc>
                <a:spcPct val="90000"/>
              </a:lnSpc>
              <a:spcBef>
                <a:spcPct val="0"/>
              </a:spcBef>
              <a:spcAft>
                <a:spcPct val="15000"/>
              </a:spcAft>
              <a:buChar char="••"/>
            </a:pPr>
            <a:r>
              <a:rPr lang="en-GB" sz="2400" b="1" kern="1200" dirty="0" err="1" smtClean="0"/>
              <a:t>Ijma’a</a:t>
            </a:r>
            <a:r>
              <a:rPr lang="en-GB" sz="2400" b="1" kern="1200" dirty="0" smtClean="0"/>
              <a:t> (jurist consensus)</a:t>
            </a:r>
            <a:endParaRPr lang="en-GB" sz="2400" b="1" kern="1200" dirty="0"/>
          </a:p>
          <a:p>
            <a:pPr marL="171450" lvl="1" indent="-171450" algn="l" defTabSz="711200">
              <a:lnSpc>
                <a:spcPct val="90000"/>
              </a:lnSpc>
              <a:spcBef>
                <a:spcPct val="0"/>
              </a:spcBef>
              <a:spcAft>
                <a:spcPct val="15000"/>
              </a:spcAft>
              <a:buChar char="••"/>
            </a:pPr>
            <a:r>
              <a:rPr lang="en-GB" sz="2400" b="1" kern="1200" dirty="0" err="1" smtClean="0"/>
              <a:t>Ijtihad</a:t>
            </a:r>
            <a:r>
              <a:rPr lang="en-GB" sz="2400" b="1" kern="1200" dirty="0" smtClean="0"/>
              <a:t> &amp; </a:t>
            </a:r>
            <a:r>
              <a:rPr lang="en-GB" sz="2400" b="1" kern="1200" dirty="0" err="1" smtClean="0"/>
              <a:t>Qiyas</a:t>
            </a:r>
            <a:r>
              <a:rPr lang="en-GB" sz="2400" b="1" kern="1200" dirty="0" smtClean="0"/>
              <a:t> (analogy)</a:t>
            </a:r>
            <a:endParaRPr lang="en-GB" sz="2400" b="1" kern="1200" dirty="0"/>
          </a:p>
        </p:txBody>
      </p:sp>
      <p:sp>
        <p:nvSpPr>
          <p:cNvPr id="18" name="Text Box 9"/>
          <p:cNvSpPr txBox="1">
            <a:spLocks noChangeArrowheads="1"/>
          </p:cNvSpPr>
          <p:nvPr/>
        </p:nvSpPr>
        <p:spPr bwMode="auto">
          <a:xfrm>
            <a:off x="520700" y="0"/>
            <a:ext cx="8623300" cy="1049450"/>
          </a:xfrm>
          <a:prstGeom prst="rect">
            <a:avLst/>
          </a:prstGeom>
          <a:solidFill>
            <a:schemeClr val="accent2">
              <a:lumMod val="75000"/>
            </a:schemeClr>
          </a:solidFill>
          <a:ln w="9525" algn="ctr">
            <a:noFill/>
            <a:miter lim="800000"/>
            <a:headEnd/>
            <a:tailEnd/>
          </a:ln>
        </p:spPr>
        <p:txBody>
          <a:bodyPr anchor="ctr"/>
          <a:lstStyle/>
          <a:p>
            <a:pPr algn="ctr"/>
            <a:r>
              <a:rPr lang="en-GB" sz="3200" b="1" dirty="0" smtClean="0">
                <a:solidFill>
                  <a:srgbClr val="FFFFFF"/>
                </a:solidFill>
                <a:cs typeface="Arial" charset="0"/>
              </a:rPr>
              <a:t>Source </a:t>
            </a:r>
            <a:r>
              <a:rPr lang="en-GB" sz="3200" b="1" dirty="0">
                <a:solidFill>
                  <a:srgbClr val="FFFFFF"/>
                </a:solidFill>
                <a:cs typeface="Arial" charset="0"/>
              </a:rPr>
              <a:t>of </a:t>
            </a:r>
            <a:r>
              <a:rPr lang="en-GB" sz="3200" b="1" dirty="0" smtClean="0">
                <a:solidFill>
                  <a:srgbClr val="FFFFFF"/>
                </a:solidFill>
                <a:cs typeface="Arial" charset="0"/>
              </a:rPr>
              <a:t>Islamic Micro, Agri. &amp; Rural Finance Products</a:t>
            </a:r>
            <a:endParaRPr lang="en-GB" sz="3200" b="1" dirty="0">
              <a:solidFill>
                <a:srgbClr val="FFFFFF"/>
              </a:solidFill>
              <a:cs typeface="Arial" charset="0"/>
            </a:endParaRPr>
          </a:p>
        </p:txBody>
      </p:sp>
    </p:spTree>
    <p:extLst>
      <p:ext uri="{BB962C8B-B14F-4D97-AF65-F5344CB8AC3E}">
        <p14:creationId xmlns:p14="http://schemas.microsoft.com/office/powerpoint/2010/main" val="430129912"/>
      </p:ext>
    </p:extLst>
  </p:cSld>
  <p:clrMapOvr>
    <a:masterClrMapping/>
  </p:clrMapOvr>
  <mc:AlternateContent xmlns:mc="http://schemas.openxmlformats.org/markup-compatibility/2006" xmlns:p14="http://schemas.microsoft.com/office/powerpoint/2010/main">
    <mc:Choice Requires="p14">
      <p:transition spd="slow" p14:dur="2000" advTm="28979"/>
    </mc:Choice>
    <mc:Fallback xmlns="">
      <p:transition spd="slow" advTm="2897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877" y="1970088"/>
            <a:ext cx="9295767" cy="4608512"/>
          </a:xfrm>
        </p:spPr>
        <p:txBody>
          <a:bodyPr>
            <a:noAutofit/>
          </a:bodyPr>
          <a:lstStyle/>
          <a:p>
            <a:pPr marL="0" lvl="1" indent="0">
              <a:buNone/>
            </a:pPr>
            <a:r>
              <a:rPr lang="en-US" sz="1900" dirty="0" err="1" smtClean="0">
                <a:solidFill>
                  <a:schemeClr val="bg2">
                    <a:lumMod val="50000"/>
                  </a:schemeClr>
                </a:solidFill>
              </a:rPr>
              <a:t>Murabaha</a:t>
            </a:r>
            <a:r>
              <a:rPr lang="en-US" sz="1900" dirty="0" smtClean="0">
                <a:solidFill>
                  <a:schemeClr val="bg2">
                    <a:lumMod val="50000"/>
                  </a:schemeClr>
                </a:solidFill>
              </a:rPr>
              <a:t> </a:t>
            </a:r>
            <a:r>
              <a:rPr lang="en-US" sz="1900" dirty="0">
                <a:solidFill>
                  <a:schemeClr val="bg2">
                    <a:lumMod val="50000"/>
                  </a:schemeClr>
                </a:solidFill>
              </a:rPr>
              <a:t>means a sale on mutually agreed profit, also known as cost plus sales, it is </a:t>
            </a:r>
            <a:r>
              <a:rPr lang="en-US" sz="1900" dirty="0" smtClean="0">
                <a:solidFill>
                  <a:schemeClr val="bg2">
                    <a:lumMod val="50000"/>
                  </a:schemeClr>
                </a:solidFill>
              </a:rPr>
              <a:t>one </a:t>
            </a:r>
            <a:r>
              <a:rPr lang="en-US" sz="1900" dirty="0">
                <a:solidFill>
                  <a:schemeClr val="bg2">
                    <a:lumMod val="50000"/>
                  </a:schemeClr>
                </a:solidFill>
              </a:rPr>
              <a:t>of </a:t>
            </a:r>
            <a:r>
              <a:rPr lang="en-US" sz="1900" dirty="0" smtClean="0">
                <a:solidFill>
                  <a:schemeClr val="bg2">
                    <a:lumMod val="50000"/>
                  </a:schemeClr>
                </a:solidFill>
              </a:rPr>
              <a:t>the </a:t>
            </a:r>
            <a:r>
              <a:rPr lang="en-US" sz="1900" dirty="0">
                <a:solidFill>
                  <a:schemeClr val="bg2">
                    <a:lumMod val="50000"/>
                  </a:schemeClr>
                </a:solidFill>
              </a:rPr>
              <a:t>most widely used </a:t>
            </a:r>
            <a:r>
              <a:rPr lang="en-US" sz="1900" dirty="0" smtClean="0">
                <a:solidFill>
                  <a:schemeClr val="bg2">
                    <a:lumMod val="50000"/>
                  </a:schemeClr>
                </a:solidFill>
              </a:rPr>
              <a:t>instruments </a:t>
            </a:r>
            <a:r>
              <a:rPr lang="en-US" sz="1900" dirty="0">
                <a:solidFill>
                  <a:schemeClr val="bg2">
                    <a:lumMod val="50000"/>
                  </a:schemeClr>
                </a:solidFill>
              </a:rPr>
              <a:t>for short-term </a:t>
            </a:r>
            <a:r>
              <a:rPr lang="en-US" sz="1900" dirty="0" smtClean="0">
                <a:solidFill>
                  <a:schemeClr val="bg2">
                    <a:lumMod val="50000"/>
                  </a:schemeClr>
                </a:solidFill>
              </a:rPr>
              <a:t>agricultural financing </a:t>
            </a:r>
            <a:r>
              <a:rPr lang="en-US" sz="1900" dirty="0">
                <a:solidFill>
                  <a:schemeClr val="bg2">
                    <a:lumMod val="50000"/>
                  </a:schemeClr>
                </a:solidFill>
              </a:rPr>
              <a:t>where the </a:t>
            </a:r>
            <a:r>
              <a:rPr lang="en-US" sz="1900" dirty="0" smtClean="0">
                <a:solidFill>
                  <a:schemeClr val="bg2">
                    <a:lumMod val="50000"/>
                  </a:schemeClr>
                </a:solidFill>
              </a:rPr>
              <a:t>Bank/MFI undertakes </a:t>
            </a:r>
            <a:r>
              <a:rPr lang="en-US" sz="1900" dirty="0">
                <a:solidFill>
                  <a:schemeClr val="bg2">
                    <a:lumMod val="50000"/>
                  </a:schemeClr>
                </a:solidFill>
              </a:rPr>
              <a:t>to </a:t>
            </a:r>
            <a:r>
              <a:rPr lang="en-US" sz="1900" dirty="0" smtClean="0">
                <a:solidFill>
                  <a:schemeClr val="bg2">
                    <a:lumMod val="50000"/>
                  </a:schemeClr>
                </a:solidFill>
              </a:rPr>
              <a:t>supply </a:t>
            </a:r>
            <a:r>
              <a:rPr lang="en-US" sz="1900" dirty="0">
                <a:solidFill>
                  <a:schemeClr val="bg2">
                    <a:lumMod val="50000"/>
                  </a:schemeClr>
                </a:solidFill>
              </a:rPr>
              <a:t>specific goods or commodities at mutually </a:t>
            </a:r>
            <a:r>
              <a:rPr lang="en-US" sz="1900" dirty="0" smtClean="0">
                <a:solidFill>
                  <a:schemeClr val="bg2">
                    <a:lumMod val="50000"/>
                  </a:schemeClr>
                </a:solidFill>
              </a:rPr>
              <a:t>agreed </a:t>
            </a:r>
            <a:r>
              <a:rPr lang="en-US" sz="1900" dirty="0">
                <a:solidFill>
                  <a:schemeClr val="bg2">
                    <a:lumMod val="50000"/>
                  </a:schemeClr>
                </a:solidFill>
              </a:rPr>
              <a:t>profit to the </a:t>
            </a:r>
            <a:r>
              <a:rPr lang="en-US" sz="1900" dirty="0" smtClean="0">
                <a:solidFill>
                  <a:schemeClr val="bg2">
                    <a:lumMod val="50000"/>
                  </a:schemeClr>
                </a:solidFill>
              </a:rPr>
              <a:t>client.</a:t>
            </a:r>
          </a:p>
          <a:p>
            <a:pPr marL="0" lvl="1" indent="0">
              <a:buNone/>
            </a:pPr>
            <a:endParaRPr lang="en-US" sz="1800" b="1" dirty="0" smtClean="0">
              <a:solidFill>
                <a:schemeClr val="bg2">
                  <a:lumMod val="50000"/>
                </a:schemeClr>
              </a:solidFill>
            </a:endParaRPr>
          </a:p>
          <a:p>
            <a:pPr marL="0" lvl="1" indent="0">
              <a:buNone/>
            </a:pPr>
            <a:r>
              <a:rPr lang="en-US" sz="1800" b="1" u="sng" dirty="0" smtClean="0">
                <a:solidFill>
                  <a:schemeClr val="bg2">
                    <a:lumMod val="50000"/>
                  </a:schemeClr>
                </a:solidFill>
              </a:rPr>
              <a:t>Utilization :</a:t>
            </a:r>
            <a:endParaRPr lang="en-US" sz="1800" b="1" u="sng" dirty="0">
              <a:solidFill>
                <a:schemeClr val="bg2">
                  <a:lumMod val="50000"/>
                </a:schemeClr>
              </a:solidFill>
            </a:endParaRPr>
          </a:p>
          <a:p>
            <a:pPr marL="0" lvl="1" indent="0">
              <a:buNone/>
            </a:pPr>
            <a:r>
              <a:rPr lang="en-US" sz="1900" dirty="0" err="1" smtClean="0">
                <a:solidFill>
                  <a:schemeClr val="bg2">
                    <a:lumMod val="50000"/>
                  </a:schemeClr>
                </a:solidFill>
              </a:rPr>
              <a:t>Murabahah</a:t>
            </a:r>
            <a:r>
              <a:rPr lang="en-US" sz="1900" dirty="0" smtClean="0">
                <a:solidFill>
                  <a:schemeClr val="bg2">
                    <a:lumMod val="50000"/>
                  </a:schemeClr>
                </a:solidFill>
              </a:rPr>
              <a:t> </a:t>
            </a:r>
            <a:r>
              <a:rPr lang="en-US" sz="1900" dirty="0">
                <a:solidFill>
                  <a:schemeClr val="bg2">
                    <a:lumMod val="50000"/>
                  </a:schemeClr>
                </a:solidFill>
              </a:rPr>
              <a:t>can be utilize for Purchase </a:t>
            </a:r>
            <a:r>
              <a:rPr lang="en-US" sz="1900" dirty="0" smtClean="0">
                <a:solidFill>
                  <a:schemeClr val="bg2">
                    <a:lumMod val="50000"/>
                  </a:schemeClr>
                </a:solidFill>
              </a:rPr>
              <a:t>of seed, fertilizer, harvesting and planting equipments, </a:t>
            </a:r>
            <a:r>
              <a:rPr lang="en-US" sz="1900" dirty="0">
                <a:solidFill>
                  <a:schemeClr val="bg2">
                    <a:lumMod val="50000"/>
                  </a:schemeClr>
                </a:solidFill>
              </a:rPr>
              <a:t>agri. Inputs, </a:t>
            </a:r>
            <a:r>
              <a:rPr lang="en-US" sz="1900" dirty="0" smtClean="0">
                <a:solidFill>
                  <a:schemeClr val="bg2">
                    <a:lumMod val="50000"/>
                  </a:schemeClr>
                </a:solidFill>
              </a:rPr>
              <a:t>tractor, pesticides, farming goods, Solar Tube-wells  etc.</a:t>
            </a:r>
            <a:endParaRPr lang="en-US" sz="1900" dirty="0">
              <a:solidFill>
                <a:schemeClr val="bg2">
                  <a:lumMod val="50000"/>
                </a:schemeClr>
              </a:solidFill>
            </a:endParaRPr>
          </a:p>
          <a:p>
            <a:pPr marL="0" lvl="1" indent="0">
              <a:buNone/>
            </a:pPr>
            <a:endParaRPr lang="en-US" sz="1800" b="1" dirty="0" smtClean="0">
              <a:solidFill>
                <a:schemeClr val="bg2">
                  <a:lumMod val="50000"/>
                </a:schemeClr>
              </a:solidFill>
            </a:endParaRPr>
          </a:p>
          <a:p>
            <a:pPr marL="0" lvl="1" indent="0">
              <a:buNone/>
            </a:pPr>
            <a:r>
              <a:rPr lang="en-US" sz="1800" b="1" u="sng" dirty="0" smtClean="0">
                <a:solidFill>
                  <a:schemeClr val="bg2">
                    <a:lumMod val="50000"/>
                  </a:schemeClr>
                </a:solidFill>
              </a:rPr>
              <a:t>Currently </a:t>
            </a:r>
            <a:r>
              <a:rPr lang="en-US" sz="1800" b="1" u="sng" dirty="0">
                <a:solidFill>
                  <a:schemeClr val="bg2">
                    <a:lumMod val="50000"/>
                  </a:schemeClr>
                </a:solidFill>
              </a:rPr>
              <a:t>Practiced</a:t>
            </a:r>
            <a:r>
              <a:rPr lang="en-US" sz="1800" b="1" u="sng" dirty="0" smtClean="0">
                <a:solidFill>
                  <a:schemeClr val="bg2">
                    <a:lumMod val="50000"/>
                  </a:schemeClr>
                </a:solidFill>
              </a:rPr>
              <a:t>:</a:t>
            </a:r>
            <a:endParaRPr lang="en-US" sz="1800" b="1" u="sng" dirty="0">
              <a:solidFill>
                <a:schemeClr val="bg2">
                  <a:lumMod val="50000"/>
                </a:schemeClr>
              </a:solidFill>
            </a:endParaRPr>
          </a:p>
          <a:p>
            <a:pPr marL="0" lvl="1" indent="0">
              <a:buNone/>
            </a:pPr>
            <a:r>
              <a:rPr lang="en-US" sz="1900" dirty="0" smtClean="0">
                <a:solidFill>
                  <a:schemeClr val="bg2">
                    <a:lumMod val="50000"/>
                  </a:schemeClr>
                </a:solidFill>
              </a:rPr>
              <a:t>MBL and some other Banks, NRSP – KPK,  Al </a:t>
            </a:r>
            <a:r>
              <a:rPr lang="en-US" sz="1900" dirty="0" err="1" smtClean="0">
                <a:solidFill>
                  <a:schemeClr val="bg2">
                    <a:lumMod val="50000"/>
                  </a:schemeClr>
                </a:solidFill>
              </a:rPr>
              <a:t>Amal</a:t>
            </a:r>
            <a:r>
              <a:rPr lang="en-US" sz="1900" dirty="0" smtClean="0">
                <a:solidFill>
                  <a:schemeClr val="bg2">
                    <a:lumMod val="50000"/>
                  </a:schemeClr>
                </a:solidFill>
              </a:rPr>
              <a:t> Bank, Islamic </a:t>
            </a:r>
            <a:r>
              <a:rPr lang="en-US" sz="1900" dirty="0">
                <a:solidFill>
                  <a:schemeClr val="bg2">
                    <a:lumMod val="50000"/>
                  </a:schemeClr>
                </a:solidFill>
              </a:rPr>
              <a:t>Bank </a:t>
            </a:r>
            <a:r>
              <a:rPr lang="en-US" sz="1900" dirty="0" smtClean="0">
                <a:solidFill>
                  <a:schemeClr val="bg2">
                    <a:lumMod val="50000"/>
                  </a:schemeClr>
                </a:solidFill>
              </a:rPr>
              <a:t>Bangladesh,</a:t>
            </a:r>
          </a:p>
          <a:p>
            <a:pPr marL="0" lvl="1" indent="0">
              <a:buNone/>
            </a:pPr>
            <a:r>
              <a:rPr lang="en-US" sz="1900" dirty="0" smtClean="0">
                <a:solidFill>
                  <a:schemeClr val="bg2">
                    <a:lumMod val="50000"/>
                  </a:schemeClr>
                </a:solidFill>
              </a:rPr>
              <a:t> FINCA-AF, Islamic Relief, BMT’s in Indonesia </a:t>
            </a:r>
            <a:r>
              <a:rPr lang="en-US" sz="1900" dirty="0">
                <a:solidFill>
                  <a:schemeClr val="bg2">
                    <a:lumMod val="50000"/>
                  </a:schemeClr>
                </a:solidFill>
              </a:rPr>
              <a:t>etc. </a:t>
            </a:r>
          </a:p>
        </p:txBody>
      </p:sp>
      <p:sp>
        <p:nvSpPr>
          <p:cNvPr id="5" name="Text Box 23"/>
          <p:cNvSpPr txBox="1">
            <a:spLocks noGrp="1" noChangeArrowheads="1"/>
          </p:cNvSpPr>
          <p:nvPr>
            <p:ph type="title"/>
          </p:nvPr>
        </p:nvSpPr>
        <p:spPr bwMode="auto">
          <a:xfrm>
            <a:off x="448734" y="0"/>
            <a:ext cx="8596668" cy="1079500"/>
          </a:xfrm>
          <a:prstGeom prst="rect">
            <a:avLst/>
          </a:prstGeom>
          <a:solidFill>
            <a:srgbClr val="35742A"/>
          </a:solidFill>
          <a:ln w="9525" algn="ctr">
            <a:noFill/>
            <a:miter lim="800000"/>
            <a:headEnd/>
            <a:tailEnd/>
          </a:ln>
          <a:effectLst/>
        </p:spPr>
        <p:txBody>
          <a:bodyPr anchor="ctr">
            <a:normAutofit/>
          </a:bodyPr>
          <a:lstStyle/>
          <a:p>
            <a:pPr algn="ctr"/>
            <a:r>
              <a:rPr lang="en-US" sz="3600" b="1" dirty="0" smtClean="0">
                <a:solidFill>
                  <a:srgbClr val="FFFFFF"/>
                </a:solidFill>
                <a:cs typeface="Arial" charset="0"/>
              </a:rPr>
              <a:t>Islamic Microfinance Products</a:t>
            </a:r>
            <a:endParaRPr lang="en-GB" sz="3600" b="1" dirty="0">
              <a:solidFill>
                <a:srgbClr val="FFFFFF"/>
              </a:solidFill>
              <a:cs typeface="Arial" charset="0"/>
            </a:endParaRPr>
          </a:p>
        </p:txBody>
      </p:sp>
      <p:sp>
        <p:nvSpPr>
          <p:cNvPr id="9" name="Rounded Rectangle 8"/>
          <p:cNvSpPr/>
          <p:nvPr/>
        </p:nvSpPr>
        <p:spPr>
          <a:xfrm>
            <a:off x="448734" y="1251744"/>
            <a:ext cx="4224866"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err="1" smtClean="0">
                <a:ln w="0"/>
                <a:solidFill>
                  <a:schemeClr val="tx1"/>
                </a:solidFill>
                <a:effectLst>
                  <a:outerShdw blurRad="38100" dist="19050" dir="2700000" algn="tl" rotWithShape="0">
                    <a:schemeClr val="dk1">
                      <a:alpha val="40000"/>
                    </a:schemeClr>
                  </a:outerShdw>
                </a:effectLst>
              </a:rPr>
              <a:t>Murabaha</a:t>
            </a:r>
            <a:r>
              <a:rPr lang="en-US" sz="2400" dirty="0" smtClean="0">
                <a:ln w="0"/>
                <a:solidFill>
                  <a:schemeClr val="tx1"/>
                </a:solidFill>
                <a:effectLst>
                  <a:outerShdw blurRad="38100" dist="19050" dir="2700000" algn="tl" rotWithShape="0">
                    <a:schemeClr val="dk1">
                      <a:alpha val="40000"/>
                    </a:schemeClr>
                  </a:outerShdw>
                </a:effectLst>
              </a:rPr>
              <a:t> </a:t>
            </a:r>
            <a:r>
              <a:rPr lang="en-US" dirty="0" smtClean="0">
                <a:ln w="0"/>
                <a:solidFill>
                  <a:schemeClr val="tx1"/>
                </a:solidFill>
                <a:effectLst>
                  <a:outerShdw blurRad="38100" dist="19050" dir="2700000" algn="tl" rotWithShape="0">
                    <a:schemeClr val="dk1">
                      <a:alpha val="40000"/>
                    </a:schemeClr>
                  </a:outerShdw>
                </a:effectLst>
              </a:rPr>
              <a:t>– </a:t>
            </a:r>
            <a:r>
              <a:rPr lang="en-US" sz="2400" dirty="0" smtClean="0">
                <a:ln w="0"/>
                <a:solidFill>
                  <a:schemeClr val="tx1"/>
                </a:solidFill>
                <a:effectLst>
                  <a:outerShdw blurRad="38100" dist="19050" dir="2700000" algn="tl" rotWithShape="0">
                    <a:schemeClr val="dk1">
                      <a:alpha val="40000"/>
                    </a:schemeClr>
                  </a:outerShdw>
                </a:effectLst>
              </a:rPr>
              <a:t>Cost</a:t>
            </a:r>
            <a:r>
              <a:rPr lang="en-US" dirty="0" smtClean="0">
                <a:ln w="0"/>
                <a:solidFill>
                  <a:schemeClr val="tx1"/>
                </a:solidFill>
                <a:effectLst>
                  <a:outerShdw blurRad="38100" dist="19050" dir="2700000" algn="tl" rotWithShape="0">
                    <a:schemeClr val="dk1">
                      <a:alpha val="40000"/>
                    </a:schemeClr>
                  </a:outerShdw>
                </a:effectLst>
              </a:rPr>
              <a:t> </a:t>
            </a:r>
            <a:r>
              <a:rPr lang="en-US" sz="2400" dirty="0" smtClean="0">
                <a:ln w="0"/>
                <a:solidFill>
                  <a:schemeClr val="tx1"/>
                </a:solidFill>
                <a:effectLst>
                  <a:outerShdw blurRad="38100" dist="19050" dir="2700000" algn="tl" rotWithShape="0">
                    <a:schemeClr val="dk1">
                      <a:alpha val="40000"/>
                    </a:schemeClr>
                  </a:outerShdw>
                </a:effectLst>
              </a:rPr>
              <a:t>Plus Sale</a:t>
            </a:r>
            <a:endParaRPr lang="en-US" dirty="0">
              <a:ln w="0"/>
              <a:solidFill>
                <a:schemeClr val="tx1"/>
              </a:solidFill>
              <a:effectLst>
                <a:outerShdw blurRad="38100" dist="19050" dir="2700000" algn="tl" rotWithShape="0">
                  <a:schemeClr val="dk1">
                    <a:alpha val="40000"/>
                  </a:schemeClr>
                </a:outerShdw>
              </a:effectLst>
            </a:endParaRPr>
          </a:p>
        </p:txBody>
      </p:sp>
      <p:pic>
        <p:nvPicPr>
          <p:cNvPr id="14338" name="Picture 2" descr="http://seedsforgrowth.org.uk/sites/default/files/styles/large/public/sowing-the-seeds.jpg?itok=LIJKxK8Q"/>
          <p:cNvPicPr>
            <a:picLocks noChangeAspect="1" noChangeArrowheads="1"/>
          </p:cNvPicPr>
          <p:nvPr/>
        </p:nvPicPr>
        <p:blipFill>
          <a:blip r:embed="rId2"/>
          <a:srcRect/>
          <a:stretch>
            <a:fillRect/>
          </a:stretch>
        </p:blipFill>
        <p:spPr bwMode="auto">
          <a:xfrm>
            <a:off x="9442765" y="0"/>
            <a:ext cx="2749236" cy="1774479"/>
          </a:xfrm>
          <a:prstGeom prst="rect">
            <a:avLst/>
          </a:prstGeom>
          <a:noFill/>
        </p:spPr>
      </p:pic>
      <p:pic>
        <p:nvPicPr>
          <p:cNvPr id="14344" name="Picture 8" descr="http://www.stokeseeds.com/uploads/site_content/images/Seed%20Starting%20-%20sized.jpg"/>
          <p:cNvPicPr>
            <a:picLocks noChangeAspect="1" noChangeArrowheads="1"/>
          </p:cNvPicPr>
          <p:nvPr/>
        </p:nvPicPr>
        <p:blipFill>
          <a:blip r:embed="rId3"/>
          <a:srcRect/>
          <a:stretch>
            <a:fillRect/>
          </a:stretch>
        </p:blipFill>
        <p:spPr bwMode="auto">
          <a:xfrm>
            <a:off x="9451818" y="4943239"/>
            <a:ext cx="2740182" cy="1914761"/>
          </a:xfrm>
          <a:prstGeom prst="rect">
            <a:avLst/>
          </a:prstGeom>
          <a:noFill/>
        </p:spPr>
      </p:pic>
      <p:pic>
        <p:nvPicPr>
          <p:cNvPr id="14346" name="Picture 10" descr="http://zaraimedia.com/wp-content/uploads/2012/08/solar-tube-wells-tech.jpg"/>
          <p:cNvPicPr>
            <a:picLocks noChangeAspect="1" noChangeArrowheads="1"/>
          </p:cNvPicPr>
          <p:nvPr/>
        </p:nvPicPr>
        <p:blipFill>
          <a:blip r:embed="rId4"/>
          <a:srcRect/>
          <a:stretch>
            <a:fillRect/>
          </a:stretch>
        </p:blipFill>
        <p:spPr bwMode="auto">
          <a:xfrm>
            <a:off x="9469924" y="2290526"/>
            <a:ext cx="2722075" cy="2073243"/>
          </a:xfrm>
          <a:prstGeom prst="rect">
            <a:avLst/>
          </a:prstGeom>
          <a:noFill/>
        </p:spPr>
      </p:pic>
    </p:spTree>
    <p:extLst>
      <p:ext uri="{BB962C8B-B14F-4D97-AF65-F5344CB8AC3E}">
        <p14:creationId xmlns:p14="http://schemas.microsoft.com/office/powerpoint/2010/main" val="2018902748"/>
      </p:ext>
    </p:extLst>
  </p:cSld>
  <p:clrMapOvr>
    <a:masterClrMapping/>
  </p:clrMapOvr>
  <mc:AlternateContent xmlns:mc="http://schemas.openxmlformats.org/markup-compatibility/2006" xmlns:p14="http://schemas.microsoft.com/office/powerpoint/2010/main">
    <mc:Choice Requires="p14">
      <p:transition spd="slow" p14:dur="2000" advTm="41962"/>
    </mc:Choice>
    <mc:Fallback xmlns="">
      <p:transition spd="slow" advTm="4196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02" y="1931989"/>
            <a:ext cx="8596668" cy="4621211"/>
          </a:xfrm>
        </p:spPr>
        <p:txBody>
          <a:bodyPr>
            <a:normAutofit/>
          </a:bodyPr>
          <a:lstStyle/>
          <a:p>
            <a:pPr marL="0" lvl="1" indent="0">
              <a:buNone/>
            </a:pPr>
            <a:r>
              <a:rPr lang="en-US" sz="1900" dirty="0">
                <a:solidFill>
                  <a:schemeClr val="bg2">
                    <a:lumMod val="50000"/>
                  </a:schemeClr>
                </a:solidFill>
              </a:rPr>
              <a:t>Salam means a contract in which advance payment is made for goods to be delivered later on. The seller undertakes to supply some specific </a:t>
            </a:r>
            <a:r>
              <a:rPr lang="en-US" sz="1900" dirty="0" smtClean="0">
                <a:solidFill>
                  <a:schemeClr val="bg2">
                    <a:lumMod val="50000"/>
                  </a:schemeClr>
                </a:solidFill>
              </a:rPr>
              <a:t>crop/goods </a:t>
            </a:r>
            <a:r>
              <a:rPr lang="en-US" sz="1900" dirty="0">
                <a:solidFill>
                  <a:schemeClr val="bg2">
                    <a:lumMod val="50000"/>
                  </a:schemeClr>
                </a:solidFill>
              </a:rPr>
              <a:t>to the buyer at a future date in exchange of an advance price fully paid at the time of contract </a:t>
            </a:r>
          </a:p>
          <a:p>
            <a:pPr marL="0" lvl="1" indent="0">
              <a:buNone/>
            </a:pPr>
            <a:r>
              <a:rPr lang="en-US" sz="2000" b="1" u="sng" dirty="0" smtClean="0">
                <a:solidFill>
                  <a:schemeClr val="bg1"/>
                </a:solidFill>
              </a:rPr>
              <a:t>Utilization</a:t>
            </a:r>
          </a:p>
          <a:p>
            <a:pPr marL="0" lvl="1" indent="0">
              <a:buNone/>
            </a:pPr>
            <a:r>
              <a:rPr lang="en-US" sz="1900" dirty="0" smtClean="0">
                <a:solidFill>
                  <a:schemeClr val="bg2">
                    <a:lumMod val="50000"/>
                  </a:schemeClr>
                </a:solidFill>
              </a:rPr>
              <a:t>Salam </a:t>
            </a:r>
            <a:r>
              <a:rPr lang="en-US" sz="1900" dirty="0">
                <a:solidFill>
                  <a:schemeClr val="bg2">
                    <a:lumMod val="50000"/>
                  </a:schemeClr>
                </a:solidFill>
              </a:rPr>
              <a:t>is ideal product for Agricultural Financing</a:t>
            </a:r>
            <a:r>
              <a:rPr lang="en-US" sz="1900" dirty="0" smtClean="0">
                <a:solidFill>
                  <a:schemeClr val="bg2">
                    <a:lumMod val="50000"/>
                  </a:schemeClr>
                </a:solidFill>
              </a:rPr>
              <a:t>, through which a farmer can fulfill all the financial needs of the crop circle e.g. liquidity, seed, pesticide, fertilizer, harvesting, irrigation, market linkages etc.  </a:t>
            </a:r>
            <a:endParaRPr lang="en-US" sz="1900" dirty="0">
              <a:solidFill>
                <a:schemeClr val="bg2">
                  <a:lumMod val="50000"/>
                </a:schemeClr>
              </a:solidFill>
            </a:endParaRPr>
          </a:p>
          <a:p>
            <a:pPr marL="0" lvl="1" indent="0">
              <a:buNone/>
            </a:pPr>
            <a:endParaRPr lang="en-US" sz="2400" b="1" dirty="0">
              <a:solidFill>
                <a:schemeClr val="bg2">
                  <a:lumMod val="50000"/>
                </a:schemeClr>
              </a:solidFill>
            </a:endParaRPr>
          </a:p>
          <a:p>
            <a:pPr marL="0" lvl="1" indent="0">
              <a:buNone/>
            </a:pPr>
            <a:r>
              <a:rPr lang="en-US" sz="2000" b="1" u="sng" dirty="0">
                <a:solidFill>
                  <a:schemeClr val="bg1"/>
                </a:solidFill>
              </a:rPr>
              <a:t>Currently Practiced:</a:t>
            </a:r>
          </a:p>
          <a:p>
            <a:pPr marL="0" lvl="1" indent="0">
              <a:buNone/>
            </a:pPr>
            <a:r>
              <a:rPr lang="en-US" sz="1900" dirty="0" err="1" smtClean="0">
                <a:solidFill>
                  <a:schemeClr val="bg2">
                    <a:lumMod val="50000"/>
                  </a:schemeClr>
                </a:solidFill>
              </a:rPr>
              <a:t>Wasil</a:t>
            </a:r>
            <a:r>
              <a:rPr lang="en-US" sz="1900" dirty="0" smtClean="0">
                <a:solidFill>
                  <a:schemeClr val="bg2">
                    <a:lumMod val="50000"/>
                  </a:schemeClr>
                </a:solidFill>
              </a:rPr>
              <a:t> Foundation, </a:t>
            </a:r>
            <a:r>
              <a:rPr lang="en-US" sz="1900" dirty="0" err="1">
                <a:solidFill>
                  <a:schemeClr val="bg2">
                    <a:lumMod val="50000"/>
                  </a:schemeClr>
                </a:solidFill>
              </a:rPr>
              <a:t>Albarakah</a:t>
            </a:r>
            <a:r>
              <a:rPr lang="en-US" sz="1900" dirty="0">
                <a:solidFill>
                  <a:schemeClr val="bg2">
                    <a:lumMod val="50000"/>
                  </a:schemeClr>
                </a:solidFill>
              </a:rPr>
              <a:t> </a:t>
            </a:r>
            <a:r>
              <a:rPr lang="en-US" sz="1900" dirty="0" smtClean="0">
                <a:solidFill>
                  <a:schemeClr val="bg2">
                    <a:lumMod val="50000"/>
                  </a:schemeClr>
                </a:solidFill>
              </a:rPr>
              <a:t>MPCS, MBL etc. </a:t>
            </a:r>
            <a:endParaRPr lang="en-US" sz="1900" dirty="0">
              <a:solidFill>
                <a:schemeClr val="bg2">
                  <a:lumMod val="50000"/>
                </a:schemeClr>
              </a:solidFill>
            </a:endParaRPr>
          </a:p>
          <a:p>
            <a:endParaRPr lang="en-US" dirty="0"/>
          </a:p>
        </p:txBody>
      </p:sp>
      <p:sp>
        <p:nvSpPr>
          <p:cNvPr id="4" name="Text Box 23"/>
          <p:cNvSpPr txBox="1">
            <a:spLocks noGrp="1" noChangeArrowheads="1"/>
          </p:cNvSpPr>
          <p:nvPr>
            <p:ph type="title"/>
          </p:nvPr>
        </p:nvSpPr>
        <p:spPr bwMode="auto">
          <a:xfrm>
            <a:off x="471402" y="0"/>
            <a:ext cx="8715202" cy="1041399"/>
          </a:xfrm>
          <a:prstGeom prst="rect">
            <a:avLst/>
          </a:prstGeom>
          <a:solidFill>
            <a:srgbClr val="35742A"/>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Microfinance Products</a:t>
            </a:r>
            <a:endParaRPr lang="en-GB" sz="3600" b="1" dirty="0">
              <a:solidFill>
                <a:srgbClr val="FFFFFF"/>
              </a:solidFill>
              <a:cs typeface="Arial" charset="0"/>
            </a:endParaRPr>
          </a:p>
        </p:txBody>
      </p:sp>
      <p:sp>
        <p:nvSpPr>
          <p:cNvPr id="6" name="Rounded Rectangle 5"/>
          <p:cNvSpPr/>
          <p:nvPr/>
        </p:nvSpPr>
        <p:spPr>
          <a:xfrm>
            <a:off x="471402" y="1213644"/>
            <a:ext cx="3478298"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sz="2400" dirty="0" smtClean="0">
                <a:ln w="0"/>
                <a:solidFill>
                  <a:schemeClr val="tx1"/>
                </a:solidFill>
                <a:effectLst>
                  <a:outerShdw blurRad="38100" dist="19050" dir="2700000" algn="tl" rotWithShape="0">
                    <a:schemeClr val="dk1">
                      <a:alpha val="40000"/>
                    </a:schemeClr>
                  </a:outerShdw>
                </a:effectLst>
              </a:rPr>
              <a:t>Salam – Forward Sale</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79874" name="Picture 2" descr="https://encrypted-tbn2.gstatic.com/images?q=tbn:ANd9GcSisJhKEsFcvHSNYWLQUGj1NYYmPt2UhcR0s6jnpFFZwUKMG19ReA"/>
          <p:cNvPicPr>
            <a:picLocks noChangeAspect="1" noChangeArrowheads="1"/>
          </p:cNvPicPr>
          <p:nvPr/>
        </p:nvPicPr>
        <p:blipFill>
          <a:blip r:embed="rId2"/>
          <a:srcRect/>
          <a:stretch>
            <a:fillRect/>
          </a:stretch>
        </p:blipFill>
        <p:spPr bwMode="auto">
          <a:xfrm rot="5400000">
            <a:off x="7539271" y="2347113"/>
            <a:ext cx="6858001" cy="2163776"/>
          </a:xfrm>
          <a:prstGeom prst="rect">
            <a:avLst/>
          </a:prstGeom>
          <a:noFill/>
        </p:spPr>
      </p:pic>
    </p:spTree>
    <p:extLst>
      <p:ext uri="{BB962C8B-B14F-4D97-AF65-F5344CB8AC3E}">
        <p14:creationId xmlns:p14="http://schemas.microsoft.com/office/powerpoint/2010/main" val="794803076"/>
      </p:ext>
    </p:extLst>
  </p:cSld>
  <p:clrMapOvr>
    <a:masterClrMapping/>
  </p:clrMapOvr>
  <mc:AlternateContent xmlns:mc="http://schemas.openxmlformats.org/markup-compatibility/2006" xmlns:p14="http://schemas.microsoft.com/office/powerpoint/2010/main">
    <mc:Choice Requires="p14">
      <p:transition spd="slow" p14:dur="2000" advTm="47011"/>
    </mc:Choice>
    <mc:Fallback xmlns="">
      <p:transition spd="slow" advTm="4701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1800" y="1830388"/>
            <a:ext cx="8596668" cy="4418012"/>
          </a:xfrm>
          <a:solidFill>
            <a:schemeClr val="tx1"/>
          </a:solidFill>
        </p:spPr>
        <p:txBody>
          <a:bodyPr>
            <a:normAutofit fontScale="92500" lnSpcReduction="20000"/>
          </a:bodyPr>
          <a:lstStyle/>
          <a:p>
            <a:pPr marL="0" lvl="1" indent="0">
              <a:buNone/>
            </a:pPr>
            <a:r>
              <a:rPr lang="en-US" sz="2100" dirty="0">
                <a:solidFill>
                  <a:schemeClr val="bg2">
                    <a:lumMod val="50000"/>
                  </a:schemeClr>
                </a:solidFill>
              </a:rPr>
              <a:t>A  pre-delivery financing instrument used to finance projects where commodity is transacted before it comes into existence. It is an order to manufacture and payment of price, unlike Salam, it’s flexible, where price may be paid in advance, or in installments or on delivery of good. </a:t>
            </a:r>
          </a:p>
          <a:p>
            <a:pPr marL="0" lvl="1" indent="0">
              <a:buNone/>
            </a:pPr>
            <a:endParaRPr lang="en-US" sz="2200" b="1" dirty="0">
              <a:solidFill>
                <a:schemeClr val="bg1"/>
              </a:solidFill>
            </a:endParaRPr>
          </a:p>
          <a:p>
            <a:pPr marL="0" lvl="1" indent="0">
              <a:buNone/>
            </a:pPr>
            <a:r>
              <a:rPr lang="en-US" sz="2400" b="1" u="sng" dirty="0" smtClean="0">
                <a:solidFill>
                  <a:schemeClr val="bg2">
                    <a:lumMod val="50000"/>
                  </a:schemeClr>
                </a:solidFill>
              </a:rPr>
              <a:t>Utilization:</a:t>
            </a:r>
          </a:p>
          <a:p>
            <a:pPr marL="0" lvl="1" indent="0">
              <a:buNone/>
            </a:pPr>
            <a:r>
              <a:rPr lang="en-US" sz="2100" dirty="0" err="1" smtClean="0">
                <a:solidFill>
                  <a:schemeClr val="bg2">
                    <a:lumMod val="50000"/>
                  </a:schemeClr>
                </a:solidFill>
              </a:rPr>
              <a:t>Istisna</a:t>
            </a:r>
            <a:r>
              <a:rPr lang="en-US" sz="2100" dirty="0" smtClean="0">
                <a:solidFill>
                  <a:schemeClr val="bg2">
                    <a:lumMod val="50000"/>
                  </a:schemeClr>
                </a:solidFill>
              </a:rPr>
              <a:t> </a:t>
            </a:r>
            <a:r>
              <a:rPr lang="en-US" sz="2100" dirty="0">
                <a:solidFill>
                  <a:schemeClr val="bg2">
                    <a:lumMod val="50000"/>
                  </a:schemeClr>
                </a:solidFill>
              </a:rPr>
              <a:t>May Utilize for small manufacturing </a:t>
            </a:r>
            <a:r>
              <a:rPr lang="en-US" sz="2100" dirty="0" smtClean="0">
                <a:solidFill>
                  <a:schemeClr val="bg2">
                    <a:lumMod val="50000"/>
                  </a:schemeClr>
                </a:solidFill>
              </a:rPr>
              <a:t>Business</a:t>
            </a:r>
            <a:r>
              <a:rPr lang="en-US" sz="2100" dirty="0">
                <a:solidFill>
                  <a:schemeClr val="bg2">
                    <a:lumMod val="50000"/>
                  </a:schemeClr>
                </a:solidFill>
              </a:rPr>
              <a:t>, </a:t>
            </a:r>
            <a:r>
              <a:rPr lang="en-US" sz="2100" dirty="0" smtClean="0">
                <a:solidFill>
                  <a:schemeClr val="bg2">
                    <a:lumMod val="50000"/>
                  </a:schemeClr>
                </a:solidFill>
              </a:rPr>
              <a:t>dairy or Agri. production, Construction of </a:t>
            </a:r>
            <a:r>
              <a:rPr lang="en-US" sz="2100" dirty="0" err="1" smtClean="0">
                <a:solidFill>
                  <a:schemeClr val="bg2">
                    <a:lumMod val="50000"/>
                  </a:schemeClr>
                </a:solidFill>
              </a:rPr>
              <a:t>godowns</a:t>
            </a:r>
            <a:r>
              <a:rPr lang="en-US" sz="2100" dirty="0" smtClean="0">
                <a:solidFill>
                  <a:schemeClr val="bg2">
                    <a:lumMod val="50000"/>
                  </a:schemeClr>
                </a:solidFill>
              </a:rPr>
              <a:t> and cold storage, Rural entrepreneur </a:t>
            </a:r>
            <a:r>
              <a:rPr lang="en-US" sz="2100" dirty="0">
                <a:solidFill>
                  <a:schemeClr val="bg2">
                    <a:lumMod val="50000"/>
                  </a:schemeClr>
                </a:solidFill>
              </a:rPr>
              <a:t>Development </a:t>
            </a:r>
            <a:r>
              <a:rPr lang="en-US" sz="2100" dirty="0" smtClean="0">
                <a:solidFill>
                  <a:schemeClr val="bg2">
                    <a:lumMod val="50000"/>
                  </a:schemeClr>
                </a:solidFill>
              </a:rPr>
              <a:t>etc</a:t>
            </a:r>
            <a:r>
              <a:rPr lang="en-US" sz="2100" dirty="0">
                <a:solidFill>
                  <a:schemeClr val="bg2">
                    <a:lumMod val="50000"/>
                  </a:schemeClr>
                </a:solidFill>
              </a:rPr>
              <a:t>.</a:t>
            </a:r>
          </a:p>
          <a:p>
            <a:pPr marL="0" lvl="1" indent="0">
              <a:buNone/>
            </a:pPr>
            <a:endParaRPr lang="en-US" sz="2200" b="1" dirty="0">
              <a:solidFill>
                <a:schemeClr val="bg1"/>
              </a:solidFill>
            </a:endParaRPr>
          </a:p>
          <a:p>
            <a:pPr marL="0" lvl="1" indent="0">
              <a:buNone/>
            </a:pPr>
            <a:r>
              <a:rPr lang="en-US" sz="2200" b="1" u="sng" dirty="0">
                <a:solidFill>
                  <a:schemeClr val="bg1"/>
                </a:solidFill>
              </a:rPr>
              <a:t>Currently Practiced:</a:t>
            </a:r>
          </a:p>
          <a:p>
            <a:pPr marL="0" lvl="1" indent="0">
              <a:buNone/>
            </a:pPr>
            <a:r>
              <a:rPr lang="en-US" sz="2100" dirty="0" err="1" smtClean="0">
                <a:solidFill>
                  <a:schemeClr val="bg2">
                    <a:lumMod val="50000"/>
                  </a:schemeClr>
                </a:solidFill>
              </a:rPr>
              <a:t>AlBaraka</a:t>
            </a:r>
            <a:r>
              <a:rPr lang="en-US" sz="2100" dirty="0" smtClean="0">
                <a:solidFill>
                  <a:schemeClr val="bg2">
                    <a:lumMod val="50000"/>
                  </a:schemeClr>
                </a:solidFill>
              </a:rPr>
              <a:t> MPCS, Ghana </a:t>
            </a:r>
            <a:r>
              <a:rPr lang="en-US" sz="2100" dirty="0">
                <a:solidFill>
                  <a:schemeClr val="bg2">
                    <a:lumMod val="50000"/>
                  </a:schemeClr>
                </a:solidFill>
              </a:rPr>
              <a:t>Islamic Microfinance bank, </a:t>
            </a:r>
            <a:endParaRPr lang="en-US" sz="2100" dirty="0" smtClean="0">
              <a:solidFill>
                <a:schemeClr val="bg2">
                  <a:lumMod val="50000"/>
                </a:schemeClr>
              </a:solidFill>
            </a:endParaRPr>
          </a:p>
          <a:p>
            <a:pPr marL="0" lvl="1" indent="0">
              <a:buNone/>
            </a:pPr>
            <a:r>
              <a:rPr lang="en-US" sz="2100" dirty="0" err="1" smtClean="0">
                <a:solidFill>
                  <a:schemeClr val="bg2">
                    <a:lumMod val="50000"/>
                  </a:schemeClr>
                </a:solidFill>
              </a:rPr>
              <a:t>Alamal</a:t>
            </a:r>
            <a:r>
              <a:rPr lang="en-US" sz="2100" dirty="0" smtClean="0">
                <a:solidFill>
                  <a:schemeClr val="bg2">
                    <a:lumMod val="50000"/>
                  </a:schemeClr>
                </a:solidFill>
              </a:rPr>
              <a:t> Bank, Bank of Khartoum etc. </a:t>
            </a:r>
            <a:endParaRPr lang="en-US" sz="2100" dirty="0">
              <a:solidFill>
                <a:schemeClr val="bg2">
                  <a:lumMod val="50000"/>
                </a:schemeClr>
              </a:solidFill>
            </a:endParaRPr>
          </a:p>
          <a:p>
            <a:pPr marL="0" lvl="1"/>
            <a:endParaRPr lang="en-US" b="1" dirty="0">
              <a:solidFill>
                <a:schemeClr val="tx1"/>
              </a:solidFill>
            </a:endParaRPr>
          </a:p>
          <a:p>
            <a:pPr marL="0" indent="0">
              <a:buNone/>
            </a:pPr>
            <a:endParaRPr lang="en-US" dirty="0"/>
          </a:p>
        </p:txBody>
      </p:sp>
      <p:sp>
        <p:nvSpPr>
          <p:cNvPr id="4" name="Text Box 23"/>
          <p:cNvSpPr txBox="1">
            <a:spLocks noGrp="1" noChangeArrowheads="1"/>
          </p:cNvSpPr>
          <p:nvPr>
            <p:ph type="title"/>
          </p:nvPr>
        </p:nvSpPr>
        <p:spPr bwMode="auto">
          <a:xfrm>
            <a:off x="431800" y="0"/>
            <a:ext cx="8728075" cy="965200"/>
          </a:xfrm>
          <a:prstGeom prst="rect">
            <a:avLst/>
          </a:prstGeom>
          <a:solidFill>
            <a:srgbClr val="35742A"/>
          </a:solidFill>
          <a:ln w="9525" algn="ctr">
            <a:noFill/>
            <a:miter lim="800000"/>
            <a:headEnd/>
            <a:tailEnd/>
          </a:ln>
          <a:effectLst/>
        </p:spPr>
        <p:txBody>
          <a:bodyPr anchor="ctr">
            <a:normAutofit/>
          </a:bodyPr>
          <a:lstStyle/>
          <a:p>
            <a:pPr algn="ctr"/>
            <a:r>
              <a:rPr lang="en-US" b="1" dirty="0" smtClean="0">
                <a:solidFill>
                  <a:srgbClr val="FFFFFF"/>
                </a:solidFill>
                <a:cs typeface="Arial" charset="0"/>
              </a:rPr>
              <a:t>Islamic Microfinance Products</a:t>
            </a:r>
            <a:endParaRPr lang="en-GB" sz="3600" b="1" dirty="0">
              <a:solidFill>
                <a:srgbClr val="FFFFFF"/>
              </a:solidFill>
              <a:cs typeface="Arial" charset="0"/>
            </a:endParaRPr>
          </a:p>
        </p:txBody>
      </p:sp>
      <p:sp>
        <p:nvSpPr>
          <p:cNvPr id="5" name="Rounded Rectangle 4"/>
          <p:cNvSpPr/>
          <p:nvPr/>
        </p:nvSpPr>
        <p:spPr>
          <a:xfrm>
            <a:off x="431800" y="1124744"/>
            <a:ext cx="4748298" cy="5461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n-US" sz="2400" dirty="0" err="1"/>
              <a:t>Istisna</a:t>
            </a:r>
            <a:r>
              <a:rPr lang="en-US" sz="2400" dirty="0"/>
              <a:t> - </a:t>
            </a:r>
            <a:r>
              <a:rPr lang="en-GB" sz="2400" dirty="0"/>
              <a:t>Manufacturing contract</a:t>
            </a:r>
            <a:endParaRPr lang="en-US" sz="2400" dirty="0"/>
          </a:p>
        </p:txBody>
      </p:sp>
      <p:pic>
        <p:nvPicPr>
          <p:cNvPr id="6" name="Picture 5" descr="pitloom.jpg"/>
          <p:cNvPicPr>
            <a:picLocks noChangeAspect="1"/>
          </p:cNvPicPr>
          <p:nvPr/>
        </p:nvPicPr>
        <p:blipFill>
          <a:blip r:embed="rId2"/>
          <a:stretch>
            <a:fillRect/>
          </a:stretch>
        </p:blipFill>
        <p:spPr>
          <a:xfrm>
            <a:off x="9379390" y="2519916"/>
            <a:ext cx="2812611" cy="1997764"/>
          </a:xfrm>
          <a:prstGeom prst="rect">
            <a:avLst/>
          </a:prstGeom>
        </p:spPr>
      </p:pic>
      <p:pic>
        <p:nvPicPr>
          <p:cNvPr id="12290" name="Picture 2" descr="https://laddinc.com/wp-content/gallery/industry-agriculture/agriculture_6.jpg"/>
          <p:cNvPicPr>
            <a:picLocks noChangeAspect="1" noChangeArrowheads="1"/>
          </p:cNvPicPr>
          <p:nvPr/>
        </p:nvPicPr>
        <p:blipFill>
          <a:blip r:embed="rId3"/>
          <a:srcRect/>
          <a:stretch>
            <a:fillRect/>
          </a:stretch>
        </p:blipFill>
        <p:spPr bwMode="auto">
          <a:xfrm>
            <a:off x="9465408" y="0"/>
            <a:ext cx="2726592" cy="1985868"/>
          </a:xfrm>
          <a:prstGeom prst="rect">
            <a:avLst/>
          </a:prstGeom>
          <a:noFill/>
        </p:spPr>
      </p:pic>
      <p:pic>
        <p:nvPicPr>
          <p:cNvPr id="12292" name="Picture 4" descr="http://agritech.tnau.ac.in/agricultural_marketing/TNAU%202.jpg"/>
          <p:cNvPicPr>
            <a:picLocks noChangeAspect="1" noChangeArrowheads="1"/>
          </p:cNvPicPr>
          <p:nvPr/>
        </p:nvPicPr>
        <p:blipFill>
          <a:blip r:embed="rId4"/>
          <a:srcRect/>
          <a:stretch>
            <a:fillRect/>
          </a:stretch>
        </p:blipFill>
        <p:spPr bwMode="auto">
          <a:xfrm>
            <a:off x="9325069" y="4816444"/>
            <a:ext cx="2866931" cy="2041556"/>
          </a:xfrm>
          <a:prstGeom prst="rect">
            <a:avLst/>
          </a:prstGeom>
          <a:noFill/>
        </p:spPr>
      </p:pic>
    </p:spTree>
    <p:extLst>
      <p:ext uri="{BB962C8B-B14F-4D97-AF65-F5344CB8AC3E}">
        <p14:creationId xmlns:p14="http://schemas.microsoft.com/office/powerpoint/2010/main" val="3616824050"/>
      </p:ext>
    </p:extLst>
  </p:cSld>
  <p:clrMapOvr>
    <a:masterClrMapping/>
  </p:clrMapOvr>
  <mc:AlternateContent xmlns:mc="http://schemas.openxmlformats.org/markup-compatibility/2006" xmlns:p14="http://schemas.microsoft.com/office/powerpoint/2010/main">
    <mc:Choice Requires="p14">
      <p:transition spd="slow" p14:dur="2000" advTm="40105"/>
    </mc:Choice>
    <mc:Fallback xmlns="">
      <p:transition spd="slow" advTm="4010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099" y="1823244"/>
            <a:ext cx="8888673" cy="4577556"/>
          </a:xfrm>
        </p:spPr>
        <p:txBody>
          <a:bodyPr>
            <a:noAutofit/>
          </a:bodyPr>
          <a:lstStyle/>
          <a:p>
            <a:pPr marL="0" lvl="0" indent="0">
              <a:buNone/>
            </a:pPr>
            <a:r>
              <a:rPr lang="en-US" sz="2000" dirty="0" smtClean="0">
                <a:solidFill>
                  <a:schemeClr val="bg2">
                    <a:lumMod val="50000"/>
                  </a:schemeClr>
                </a:solidFill>
              </a:rPr>
              <a:t>Ijarah Means Operating lease. It is an arrangement in which the Islamic Bank lease Agri. equipments, Tractor &amp; light vehicles, Agri. Instruments, buildings or other facilities to a client, against an agreed rental.</a:t>
            </a:r>
          </a:p>
          <a:p>
            <a:pPr marL="0" lvl="1" indent="0">
              <a:buNone/>
            </a:pPr>
            <a:endParaRPr lang="en-US" sz="2000" b="1" dirty="0" smtClean="0">
              <a:solidFill>
                <a:schemeClr val="bg2">
                  <a:lumMod val="50000"/>
                </a:schemeClr>
              </a:solidFill>
            </a:endParaRPr>
          </a:p>
          <a:p>
            <a:pPr marL="0" lvl="1" indent="0">
              <a:buNone/>
            </a:pPr>
            <a:r>
              <a:rPr lang="en-US" sz="2000" b="1" u="sng" dirty="0" smtClean="0">
                <a:solidFill>
                  <a:schemeClr val="bg2">
                    <a:lumMod val="50000"/>
                  </a:schemeClr>
                </a:solidFill>
              </a:rPr>
              <a:t>Utilization :</a:t>
            </a:r>
          </a:p>
          <a:p>
            <a:pPr eaLnBrk="0" hangingPunct="0">
              <a:buNone/>
            </a:pPr>
            <a:r>
              <a:rPr lang="en-US" sz="2000" dirty="0" smtClean="0">
                <a:solidFill>
                  <a:schemeClr val="bg2">
                    <a:lumMod val="50000"/>
                  </a:schemeClr>
                </a:solidFill>
              </a:rPr>
              <a:t>Leasing of Tractors, Agri. Equipment, Threshers, Tub wells, small production unit lease, Sugarcane planter, Rice plante</a:t>
            </a:r>
            <a:r>
              <a:rPr lang="en-US" dirty="0" smtClean="0">
                <a:solidFill>
                  <a:srgbClr val="000000"/>
                </a:solidFill>
              </a:rPr>
              <a:t>r, harvesting vehicles etc.   </a:t>
            </a:r>
          </a:p>
          <a:p>
            <a:pPr marL="0" lvl="1" indent="0">
              <a:buNone/>
            </a:pPr>
            <a:endParaRPr lang="en-US" sz="2000" b="1" dirty="0" smtClean="0">
              <a:solidFill>
                <a:schemeClr val="bg2">
                  <a:lumMod val="50000"/>
                </a:schemeClr>
              </a:solidFill>
            </a:endParaRPr>
          </a:p>
          <a:p>
            <a:pPr marL="0" lvl="1" indent="0">
              <a:buNone/>
            </a:pPr>
            <a:r>
              <a:rPr lang="en-US" sz="2000" b="1" u="sng" dirty="0" smtClean="0">
                <a:solidFill>
                  <a:schemeClr val="bg2">
                    <a:lumMod val="50000"/>
                  </a:schemeClr>
                </a:solidFill>
              </a:rPr>
              <a:t>Currently Practiced:</a:t>
            </a:r>
          </a:p>
          <a:p>
            <a:pPr marL="0" lvl="1" indent="0">
              <a:buNone/>
            </a:pPr>
            <a:r>
              <a:rPr lang="en-US" sz="2000" dirty="0" smtClean="0">
                <a:solidFill>
                  <a:schemeClr val="bg2">
                    <a:lumMod val="50000"/>
                  </a:schemeClr>
                </a:solidFill>
              </a:rPr>
              <a:t>Al-Amal Microfinance Bank, NRDP,  </a:t>
            </a:r>
            <a:r>
              <a:rPr lang="en-US" sz="2000" dirty="0" err="1" smtClean="0">
                <a:solidFill>
                  <a:schemeClr val="bg2">
                    <a:lumMod val="50000"/>
                  </a:schemeClr>
                </a:solidFill>
              </a:rPr>
              <a:t>Wasil</a:t>
            </a:r>
            <a:r>
              <a:rPr lang="en-US" sz="2000" dirty="0" smtClean="0">
                <a:solidFill>
                  <a:schemeClr val="bg2">
                    <a:lumMod val="50000"/>
                  </a:schemeClr>
                </a:solidFill>
              </a:rPr>
              <a:t> Foundation.</a:t>
            </a:r>
          </a:p>
          <a:p>
            <a:pPr marL="0" lvl="1" indent="0">
              <a:buNone/>
            </a:pPr>
            <a:r>
              <a:rPr lang="en-US" sz="2000" dirty="0" err="1" smtClean="0">
                <a:solidFill>
                  <a:schemeClr val="bg2">
                    <a:lumMod val="50000"/>
                  </a:schemeClr>
                </a:solidFill>
              </a:rPr>
              <a:t>Amanah</a:t>
            </a:r>
            <a:r>
              <a:rPr lang="en-US" sz="2000" dirty="0" smtClean="0">
                <a:solidFill>
                  <a:schemeClr val="bg2">
                    <a:lumMod val="50000"/>
                  </a:schemeClr>
                </a:solidFill>
              </a:rPr>
              <a:t> Islamic Bank – Philippines. </a:t>
            </a:r>
            <a:endParaRPr lang="en-US" sz="2000" dirty="0">
              <a:solidFill>
                <a:schemeClr val="bg2">
                  <a:lumMod val="50000"/>
                </a:schemeClr>
              </a:solidFill>
            </a:endParaRPr>
          </a:p>
        </p:txBody>
      </p:sp>
      <p:sp>
        <p:nvSpPr>
          <p:cNvPr id="4" name="Text Box 23"/>
          <p:cNvSpPr txBox="1">
            <a:spLocks noGrp="1" noChangeArrowheads="1"/>
          </p:cNvSpPr>
          <p:nvPr>
            <p:ph type="title"/>
          </p:nvPr>
        </p:nvSpPr>
        <p:spPr bwMode="auto">
          <a:xfrm>
            <a:off x="419100" y="0"/>
            <a:ext cx="8524702" cy="927100"/>
          </a:xfrm>
          <a:prstGeom prst="rect">
            <a:avLst/>
          </a:prstGeom>
          <a:solidFill>
            <a:srgbClr val="35742A"/>
          </a:solidFill>
          <a:ln w="9525" algn="ctr">
            <a:noFill/>
            <a:miter lim="800000"/>
            <a:headEnd/>
            <a:tailEnd/>
          </a:ln>
          <a:effectLst/>
        </p:spPr>
        <p:txBody>
          <a:bodyPr anchor="ctr"/>
          <a:lstStyle/>
          <a:p>
            <a:pPr algn="ctr"/>
            <a:r>
              <a:rPr lang="en-US" b="1" dirty="0" smtClean="0">
                <a:solidFill>
                  <a:srgbClr val="FFFFFF"/>
                </a:solidFill>
                <a:cs typeface="Arial" charset="0"/>
              </a:rPr>
              <a:t>Islamic Microfinance Products</a:t>
            </a:r>
            <a:endParaRPr lang="en-GB" sz="3600" b="1" dirty="0">
              <a:solidFill>
                <a:srgbClr val="FFFFFF"/>
              </a:solidFill>
              <a:cs typeface="Arial" charset="0"/>
            </a:endParaRPr>
          </a:p>
        </p:txBody>
      </p:sp>
      <p:sp>
        <p:nvSpPr>
          <p:cNvPr id="5" name="Rounded Rectangle 4"/>
          <p:cNvSpPr/>
          <p:nvPr/>
        </p:nvSpPr>
        <p:spPr>
          <a:xfrm>
            <a:off x="419100" y="1099344"/>
            <a:ext cx="3492500" cy="5516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n-US" sz="2400" dirty="0" err="1">
                <a:ln w="0"/>
                <a:solidFill>
                  <a:schemeClr val="tx1"/>
                </a:solidFill>
                <a:effectLst>
                  <a:outerShdw blurRad="38100" dist="19050" dir="2700000" algn="tl" rotWithShape="0">
                    <a:schemeClr val="dk1">
                      <a:alpha val="40000"/>
                    </a:schemeClr>
                  </a:outerShdw>
                </a:effectLst>
              </a:rPr>
              <a:t>Ijara</a:t>
            </a:r>
            <a:r>
              <a:rPr lang="en-US" sz="2400" dirty="0">
                <a:ln w="0"/>
                <a:solidFill>
                  <a:schemeClr val="tx1"/>
                </a:solidFill>
                <a:effectLst>
                  <a:outerShdw blurRad="38100" dist="19050" dir="2700000" algn="tl" rotWithShape="0">
                    <a:schemeClr val="dk1">
                      <a:alpha val="40000"/>
                    </a:schemeClr>
                  </a:outerShdw>
                </a:effectLst>
              </a:rPr>
              <a:t> – Islamic Lease</a:t>
            </a:r>
          </a:p>
        </p:txBody>
      </p:sp>
      <p:pic>
        <p:nvPicPr>
          <p:cNvPr id="7" name="Picture 6" descr="69877.jpeg"/>
          <p:cNvPicPr>
            <a:picLocks noChangeAspect="1"/>
          </p:cNvPicPr>
          <p:nvPr/>
        </p:nvPicPr>
        <p:blipFill>
          <a:blip r:embed="rId2"/>
          <a:stretch>
            <a:fillRect/>
          </a:stretch>
        </p:blipFill>
        <p:spPr>
          <a:xfrm>
            <a:off x="9442764" y="0"/>
            <a:ext cx="2749236" cy="1855960"/>
          </a:xfrm>
          <a:prstGeom prst="rect">
            <a:avLst/>
          </a:prstGeom>
        </p:spPr>
      </p:pic>
      <p:pic>
        <p:nvPicPr>
          <p:cNvPr id="11266" name="Picture 2" descr="http://www.dunlopconveyorbelting.com/uploads/pics/agriculture.jpg"/>
          <p:cNvPicPr>
            <a:picLocks noChangeAspect="1" noChangeArrowheads="1"/>
          </p:cNvPicPr>
          <p:nvPr/>
        </p:nvPicPr>
        <p:blipFill>
          <a:blip r:embed="rId3"/>
          <a:srcRect/>
          <a:stretch>
            <a:fillRect/>
          </a:stretch>
        </p:blipFill>
        <p:spPr bwMode="auto">
          <a:xfrm>
            <a:off x="9457255" y="5287224"/>
            <a:ext cx="2734745" cy="1570776"/>
          </a:xfrm>
          <a:prstGeom prst="rect">
            <a:avLst/>
          </a:prstGeom>
          <a:noFill/>
        </p:spPr>
      </p:pic>
      <p:pic>
        <p:nvPicPr>
          <p:cNvPr id="11268" name="Picture 4" descr="http://www.dunlopconveyorbelting.com/uploads/pics/roudbaler.jpg"/>
          <p:cNvPicPr>
            <a:picLocks noChangeAspect="1" noChangeArrowheads="1"/>
          </p:cNvPicPr>
          <p:nvPr/>
        </p:nvPicPr>
        <p:blipFill>
          <a:blip r:embed="rId4"/>
          <a:srcRect/>
          <a:stretch>
            <a:fillRect/>
          </a:stretch>
        </p:blipFill>
        <p:spPr bwMode="auto">
          <a:xfrm>
            <a:off x="9415604" y="2770359"/>
            <a:ext cx="2776396" cy="1731241"/>
          </a:xfrm>
          <a:prstGeom prst="rect">
            <a:avLst/>
          </a:prstGeom>
          <a:noFill/>
        </p:spPr>
      </p:pic>
    </p:spTree>
    <p:extLst>
      <p:ext uri="{BB962C8B-B14F-4D97-AF65-F5344CB8AC3E}">
        <p14:creationId xmlns:p14="http://schemas.microsoft.com/office/powerpoint/2010/main" val="1274054676"/>
      </p:ext>
    </p:extLst>
  </p:cSld>
  <p:clrMapOvr>
    <a:masterClrMapping/>
  </p:clrMapOvr>
  <mc:AlternateContent xmlns:mc="http://schemas.openxmlformats.org/markup-compatibility/2006" xmlns:p14="http://schemas.microsoft.com/office/powerpoint/2010/main">
    <mc:Choice Requires="p14">
      <p:transition spd="slow" p14:dur="2000" advTm="42970"/>
    </mc:Choice>
    <mc:Fallback xmlns="">
      <p:transition spd="slow" advTm="4297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534" y="1868488"/>
            <a:ext cx="8596668" cy="4214811"/>
          </a:xfrm>
        </p:spPr>
        <p:txBody>
          <a:bodyPr>
            <a:normAutofit/>
          </a:bodyPr>
          <a:lstStyle/>
          <a:p>
            <a:pPr marL="0" lvl="1" indent="0">
              <a:buNone/>
            </a:pPr>
            <a:r>
              <a:rPr lang="en-US" sz="2000" dirty="0">
                <a:solidFill>
                  <a:schemeClr val="bg2">
                    <a:lumMod val="50000"/>
                  </a:schemeClr>
                </a:solidFill>
              </a:rPr>
              <a:t>Diminishing </a:t>
            </a:r>
            <a:r>
              <a:rPr lang="en-US" sz="2000" dirty="0" err="1">
                <a:solidFill>
                  <a:schemeClr val="bg2">
                    <a:lumMod val="50000"/>
                  </a:schemeClr>
                </a:solidFill>
              </a:rPr>
              <a:t>Musharkah</a:t>
            </a:r>
            <a:r>
              <a:rPr lang="en-US" sz="2000" dirty="0">
                <a:solidFill>
                  <a:schemeClr val="bg2">
                    <a:lumMod val="50000"/>
                  </a:schemeClr>
                </a:solidFill>
              </a:rPr>
              <a:t> is a form of </a:t>
            </a:r>
            <a:r>
              <a:rPr lang="en-US" sz="2000" dirty="0" err="1">
                <a:solidFill>
                  <a:schemeClr val="bg2">
                    <a:lumMod val="50000"/>
                  </a:schemeClr>
                </a:solidFill>
              </a:rPr>
              <a:t>Musharakah</a:t>
            </a:r>
            <a:r>
              <a:rPr lang="en-US" sz="2000" dirty="0">
                <a:solidFill>
                  <a:schemeClr val="bg2">
                    <a:lumMod val="50000"/>
                  </a:schemeClr>
                </a:solidFill>
              </a:rPr>
              <a:t> where the </a:t>
            </a:r>
            <a:r>
              <a:rPr lang="en-US" sz="2000" dirty="0" smtClean="0">
                <a:solidFill>
                  <a:schemeClr val="bg2">
                    <a:lumMod val="50000"/>
                  </a:schemeClr>
                </a:solidFill>
              </a:rPr>
              <a:t>Bank/MFI </a:t>
            </a:r>
            <a:r>
              <a:rPr lang="en-US" sz="2000" dirty="0">
                <a:solidFill>
                  <a:schemeClr val="bg2">
                    <a:lumMod val="50000"/>
                  </a:schemeClr>
                </a:solidFill>
              </a:rPr>
              <a:t>and </a:t>
            </a:r>
            <a:r>
              <a:rPr lang="en-US" sz="2000" dirty="0" smtClean="0">
                <a:solidFill>
                  <a:schemeClr val="bg2">
                    <a:lumMod val="50000"/>
                  </a:schemeClr>
                </a:solidFill>
              </a:rPr>
              <a:t>the </a:t>
            </a:r>
            <a:r>
              <a:rPr lang="en-US" sz="2000" dirty="0">
                <a:solidFill>
                  <a:schemeClr val="bg2">
                    <a:lumMod val="50000"/>
                  </a:schemeClr>
                </a:solidFill>
              </a:rPr>
              <a:t>client participate in a joint commercial enterprise or property. This attains the form of undivided ownership of </a:t>
            </a:r>
            <a:r>
              <a:rPr lang="en-US" sz="2000" dirty="0" smtClean="0">
                <a:solidFill>
                  <a:schemeClr val="bg2">
                    <a:lumMod val="50000"/>
                  </a:schemeClr>
                </a:solidFill>
              </a:rPr>
              <a:t>both, Over </a:t>
            </a:r>
            <a:r>
              <a:rPr lang="en-US" sz="2000" dirty="0">
                <a:solidFill>
                  <a:schemeClr val="bg2">
                    <a:lumMod val="50000"/>
                  </a:schemeClr>
                </a:solidFill>
              </a:rPr>
              <a:t>certain period the equity of financier is purchased by the client</a:t>
            </a:r>
          </a:p>
          <a:p>
            <a:pPr marL="0" lvl="1" indent="0">
              <a:buNone/>
            </a:pPr>
            <a:endParaRPr lang="en-US" sz="2000" b="1" dirty="0">
              <a:solidFill>
                <a:schemeClr val="bg2">
                  <a:lumMod val="50000"/>
                </a:schemeClr>
              </a:solidFill>
            </a:endParaRPr>
          </a:p>
          <a:p>
            <a:pPr marL="0" lvl="1" indent="0">
              <a:buNone/>
            </a:pPr>
            <a:r>
              <a:rPr lang="en-US" sz="2000" b="1" u="sng" dirty="0" smtClean="0">
                <a:solidFill>
                  <a:schemeClr val="bg2">
                    <a:lumMod val="50000"/>
                  </a:schemeClr>
                </a:solidFill>
              </a:rPr>
              <a:t>Utilization:</a:t>
            </a:r>
          </a:p>
          <a:p>
            <a:pPr marL="0" lvl="1" indent="0">
              <a:buNone/>
            </a:pPr>
            <a:r>
              <a:rPr lang="en-US" sz="2000" dirty="0" smtClean="0">
                <a:solidFill>
                  <a:schemeClr val="bg2">
                    <a:lumMod val="50000"/>
                  </a:schemeClr>
                </a:solidFill>
              </a:rPr>
              <a:t>It can be utilize for Rural housing, forest development, agri. Inputs, farming, sprinkler/drip/solar pumps, tube wells, </a:t>
            </a:r>
            <a:r>
              <a:rPr lang="en-US" sz="2000" dirty="0" smtClean="0">
                <a:solidFill>
                  <a:srgbClr val="000000"/>
                </a:solidFill>
              </a:rPr>
              <a:t>Refrigeration vans</a:t>
            </a:r>
            <a:r>
              <a:rPr lang="en-US" sz="2000" dirty="0" smtClean="0">
                <a:solidFill>
                  <a:schemeClr val="bg2">
                    <a:lumMod val="50000"/>
                  </a:schemeClr>
                </a:solidFill>
              </a:rPr>
              <a:t>  etc.</a:t>
            </a:r>
            <a:endParaRPr lang="en-US" sz="2000" dirty="0">
              <a:solidFill>
                <a:schemeClr val="bg2">
                  <a:lumMod val="50000"/>
                </a:schemeClr>
              </a:solidFill>
            </a:endParaRPr>
          </a:p>
          <a:p>
            <a:pPr marL="0" lvl="1" indent="0">
              <a:buNone/>
            </a:pPr>
            <a:endParaRPr lang="en-US" sz="2000" b="1" dirty="0">
              <a:solidFill>
                <a:schemeClr val="bg2">
                  <a:lumMod val="50000"/>
                </a:schemeClr>
              </a:solidFill>
            </a:endParaRPr>
          </a:p>
          <a:p>
            <a:pPr marL="0" lvl="1" indent="0">
              <a:buNone/>
            </a:pPr>
            <a:r>
              <a:rPr lang="en-US" sz="2000" b="1" u="sng" dirty="0">
                <a:solidFill>
                  <a:schemeClr val="bg2">
                    <a:lumMod val="50000"/>
                  </a:schemeClr>
                </a:solidFill>
              </a:rPr>
              <a:t>Currently Practiced:</a:t>
            </a:r>
          </a:p>
          <a:p>
            <a:pPr marL="0" lvl="1" indent="0">
              <a:buNone/>
            </a:pPr>
            <a:r>
              <a:rPr lang="en-US" sz="2000" dirty="0" smtClean="0">
                <a:solidFill>
                  <a:schemeClr val="bg2">
                    <a:lumMod val="50000"/>
                  </a:schemeClr>
                </a:solidFill>
              </a:rPr>
              <a:t>Islamic Bank Bangladesh, some Islamic banks etc. </a:t>
            </a:r>
            <a:endParaRPr lang="en-US" sz="2000" dirty="0">
              <a:solidFill>
                <a:schemeClr val="bg2">
                  <a:lumMod val="50000"/>
                </a:schemeClr>
              </a:solidFill>
            </a:endParaRPr>
          </a:p>
          <a:p>
            <a:pPr marL="0" indent="0">
              <a:buNone/>
            </a:pPr>
            <a:endParaRPr lang="en-US" sz="2000" dirty="0"/>
          </a:p>
        </p:txBody>
      </p:sp>
      <p:sp>
        <p:nvSpPr>
          <p:cNvPr id="4" name="Text Box 23"/>
          <p:cNvSpPr txBox="1">
            <a:spLocks noGrp="1" noChangeArrowheads="1"/>
          </p:cNvSpPr>
          <p:nvPr>
            <p:ph type="title"/>
          </p:nvPr>
        </p:nvSpPr>
        <p:spPr bwMode="auto">
          <a:xfrm>
            <a:off x="499534" y="0"/>
            <a:ext cx="8596668" cy="1079500"/>
          </a:xfrm>
          <a:prstGeom prst="rect">
            <a:avLst/>
          </a:prstGeom>
          <a:solidFill>
            <a:srgbClr val="35742A"/>
          </a:solidFill>
          <a:ln w="9525" algn="ctr">
            <a:noFill/>
            <a:miter lim="800000"/>
            <a:headEnd/>
            <a:tailEnd/>
          </a:ln>
          <a:effectLst/>
        </p:spPr>
        <p:txBody>
          <a:bodyPr anchor="ctr"/>
          <a:lstStyle/>
          <a:p>
            <a:pPr algn="ctr"/>
            <a:r>
              <a:rPr lang="en-US" b="1" dirty="0" smtClean="0">
                <a:solidFill>
                  <a:srgbClr val="FFFFFF"/>
                </a:solidFill>
                <a:cs typeface="Arial" charset="0"/>
              </a:rPr>
              <a:t>Islamic Microfinance Products</a:t>
            </a:r>
            <a:endParaRPr lang="en-GB" sz="3600" b="1" dirty="0">
              <a:solidFill>
                <a:srgbClr val="FFFFFF"/>
              </a:solidFill>
              <a:cs typeface="Arial" charset="0"/>
            </a:endParaRPr>
          </a:p>
        </p:txBody>
      </p:sp>
      <p:sp>
        <p:nvSpPr>
          <p:cNvPr id="5" name="Rounded Rectangle 4"/>
          <p:cNvSpPr/>
          <p:nvPr/>
        </p:nvSpPr>
        <p:spPr>
          <a:xfrm>
            <a:off x="499534" y="1200944"/>
            <a:ext cx="3538312" cy="546100"/>
          </a:xfrm>
          <a:prstGeom prst="roundRect">
            <a:avLst>
              <a:gd name="adj" fmla="val 14341"/>
            </a:avLst>
          </a:prstGeom>
        </p:spPr>
        <p:style>
          <a:lnRef idx="0">
            <a:schemeClr val="accent2"/>
          </a:lnRef>
          <a:fillRef idx="3">
            <a:schemeClr val="accent2"/>
          </a:fillRef>
          <a:effectRef idx="3">
            <a:schemeClr val="accent2"/>
          </a:effectRef>
          <a:fontRef idx="minor">
            <a:schemeClr val="lt1"/>
          </a:fontRef>
        </p:style>
        <p:txBody>
          <a:bodyPr rtlCol="0" anchor="ctr"/>
          <a:lstStyle/>
          <a:p>
            <a:pPr lvl="0"/>
            <a:r>
              <a:rPr lang="en-US" sz="2400" dirty="0" smtClean="0">
                <a:ln w="0"/>
                <a:solidFill>
                  <a:schemeClr val="tx1"/>
                </a:solidFill>
                <a:effectLst>
                  <a:outerShdw blurRad="38100" dist="19050" dir="2700000" algn="tl" rotWithShape="0">
                    <a:schemeClr val="dk1">
                      <a:alpha val="40000"/>
                    </a:schemeClr>
                  </a:outerShdw>
                </a:effectLst>
              </a:rPr>
              <a:t>Diminishing </a:t>
            </a:r>
            <a:r>
              <a:rPr lang="en-US" sz="2400" dirty="0" err="1" smtClean="0">
                <a:ln w="0"/>
                <a:solidFill>
                  <a:schemeClr val="tx1"/>
                </a:solidFill>
                <a:effectLst>
                  <a:outerShdw blurRad="38100" dist="19050" dir="2700000" algn="tl" rotWithShape="0">
                    <a:schemeClr val="dk1">
                      <a:alpha val="40000"/>
                    </a:schemeClr>
                  </a:outerShdw>
                </a:effectLst>
              </a:rPr>
              <a:t>Musharkah</a:t>
            </a:r>
            <a:endParaRPr lang="en-US" sz="2400" dirty="0">
              <a:ln w="0"/>
              <a:solidFill>
                <a:schemeClr val="tx1"/>
              </a:solidFill>
              <a:effectLst>
                <a:outerShdw blurRad="38100" dist="19050" dir="2700000" algn="tl" rotWithShape="0">
                  <a:schemeClr val="dk1">
                    <a:alpha val="40000"/>
                  </a:schemeClr>
                </a:outerShdw>
              </a:effectLst>
            </a:endParaRPr>
          </a:p>
        </p:txBody>
      </p:sp>
      <p:pic>
        <p:nvPicPr>
          <p:cNvPr id="7" name="Picture 6" descr="gilliam-co-wheat-storage"/>
          <p:cNvPicPr>
            <a:picLocks noChangeAspect="1" noChangeArrowheads="1"/>
          </p:cNvPicPr>
          <p:nvPr/>
        </p:nvPicPr>
        <p:blipFill>
          <a:blip r:embed="rId2"/>
          <a:srcRect/>
          <a:stretch>
            <a:fillRect/>
          </a:stretch>
        </p:blipFill>
        <p:spPr bwMode="auto">
          <a:xfrm>
            <a:off x="9292626" y="2530443"/>
            <a:ext cx="2899374" cy="1932916"/>
          </a:xfrm>
          <a:prstGeom prst="rect">
            <a:avLst/>
          </a:prstGeom>
          <a:noFill/>
        </p:spPr>
      </p:pic>
      <p:pic>
        <p:nvPicPr>
          <p:cNvPr id="10242" name="Picture 2" descr="http://img.hgtv.com/HGTV/2011/03/17/TS-E000404_irrigation-sprinkler-system_s4x3_lg.jpg"/>
          <p:cNvPicPr>
            <a:picLocks noChangeAspect="1" noChangeArrowheads="1"/>
          </p:cNvPicPr>
          <p:nvPr/>
        </p:nvPicPr>
        <p:blipFill>
          <a:blip r:embed="rId3"/>
          <a:srcRect/>
          <a:stretch>
            <a:fillRect/>
          </a:stretch>
        </p:blipFill>
        <p:spPr bwMode="auto">
          <a:xfrm>
            <a:off x="9287504" y="4938099"/>
            <a:ext cx="2904496" cy="1919901"/>
          </a:xfrm>
          <a:prstGeom prst="rect">
            <a:avLst/>
          </a:prstGeom>
          <a:noFill/>
        </p:spPr>
      </p:pic>
      <p:pic>
        <p:nvPicPr>
          <p:cNvPr id="10244" name="Picture 4" descr="https://s-media-cache-ak0.pinimg.com/736x/94/fc/02/94fc025f8d0f5bebeb5063043abb672c.jpg"/>
          <p:cNvPicPr>
            <a:picLocks noChangeAspect="1" noChangeArrowheads="1"/>
          </p:cNvPicPr>
          <p:nvPr/>
        </p:nvPicPr>
        <p:blipFill>
          <a:blip r:embed="rId4"/>
          <a:srcRect/>
          <a:stretch>
            <a:fillRect/>
          </a:stretch>
        </p:blipFill>
        <p:spPr bwMode="auto">
          <a:xfrm>
            <a:off x="9225480" y="0"/>
            <a:ext cx="2966519" cy="2220859"/>
          </a:xfrm>
          <a:prstGeom prst="rect">
            <a:avLst/>
          </a:prstGeom>
          <a:noFill/>
        </p:spPr>
      </p:pic>
    </p:spTree>
    <p:extLst>
      <p:ext uri="{BB962C8B-B14F-4D97-AF65-F5344CB8AC3E}">
        <p14:creationId xmlns:p14="http://schemas.microsoft.com/office/powerpoint/2010/main" val="3772546496"/>
      </p:ext>
    </p:extLst>
  </p:cSld>
  <p:clrMapOvr>
    <a:masterClrMapping/>
  </p:clrMapOvr>
  <mc:AlternateContent xmlns:mc="http://schemas.openxmlformats.org/markup-compatibility/2006" xmlns:p14="http://schemas.microsoft.com/office/powerpoint/2010/main">
    <mc:Choice Requires="p14">
      <p:transition spd="slow" p14:dur="2000" advTm="43482"/>
    </mc:Choice>
    <mc:Fallback xmlns="">
      <p:transition spd="slow" advTm="43482"/>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2365</TotalTime>
  <Words>3282</Words>
  <Application>Microsoft Office PowerPoint</Application>
  <PresentationFormat>Widescreen</PresentationFormat>
  <Paragraphs>645</Paragraphs>
  <Slides>33</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Facet</vt:lpstr>
      <vt:lpstr>Clip</vt:lpstr>
      <vt:lpstr>PowerPoint Presentation</vt:lpstr>
      <vt:lpstr>Why Islamic Micro &amp; Rural Finance? </vt:lpstr>
      <vt:lpstr>PowerPoint Presentation</vt:lpstr>
      <vt:lpstr>PowerPoint Presentation</vt:lpstr>
      <vt:lpstr>Islamic Microfinance Products</vt:lpstr>
      <vt:lpstr>Islamic Microfinance Products</vt:lpstr>
      <vt:lpstr>Islamic Microfinance Products</vt:lpstr>
      <vt:lpstr>Islamic Microfinance Products</vt:lpstr>
      <vt:lpstr>Islamic Microfinance Products</vt:lpstr>
      <vt:lpstr>Islamic Microfinance Products</vt:lpstr>
      <vt:lpstr>Islamic Modes – Agricultural Financing</vt:lpstr>
      <vt:lpstr>Islamic Modes – Agricultural Financing</vt:lpstr>
      <vt:lpstr>Islamic Modes – Agricultural Financing</vt:lpstr>
      <vt:lpstr>Islamic Modes – Agricultural Financing</vt:lpstr>
      <vt:lpstr>Market for Islamic Microfinance Products</vt:lpstr>
      <vt:lpstr>PowerPoint Presentation</vt:lpstr>
      <vt:lpstr>PowerPoint Presentation</vt:lpstr>
      <vt:lpstr>Islamic Microfinance Institution Worldwide</vt:lpstr>
      <vt:lpstr>Some Islamic Microfinance Institutions - Worldwide</vt:lpstr>
      <vt:lpstr>Compatibility IMF Products with MF Models</vt:lpstr>
      <vt:lpstr>Current Status of Islamic Finance Industry</vt:lpstr>
      <vt:lpstr>PowerPoint Presentation</vt:lpstr>
      <vt:lpstr>PowerPoint Presentation</vt:lpstr>
      <vt:lpstr>Need Assessment of Islamic Microfinance</vt:lpstr>
      <vt:lpstr>Compatibility IF Products with Rural Credit lending  Models</vt:lpstr>
      <vt:lpstr>Challenges</vt:lpstr>
      <vt:lpstr>Opportunities  </vt:lpstr>
      <vt:lpstr>PowerPoint Presentation</vt:lpstr>
      <vt:lpstr>PowerPoint Presentation</vt:lpstr>
      <vt:lpstr>PowerPoint Presentation</vt:lpstr>
      <vt:lpstr>PowerPoint Presentation</vt:lpstr>
      <vt:lpstr>PowerPoint Presentation</vt:lpstr>
      <vt:lpstr>JazzakAllah Thank you for listening with patience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Fadi</dc:creator>
  <cp:lastModifiedBy>Webinar</cp:lastModifiedBy>
  <cp:revision>224</cp:revision>
  <dcterms:created xsi:type="dcterms:W3CDTF">2013-06-24T10:47:45Z</dcterms:created>
  <dcterms:modified xsi:type="dcterms:W3CDTF">2020-08-27T14:15:49Z</dcterms:modified>
</cp:coreProperties>
</file>